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8"/>
  </p:notesMasterIdLst>
  <p:sldIdLst>
    <p:sldId id="267" r:id="rId2"/>
    <p:sldId id="277" r:id="rId3"/>
    <p:sldId id="278" r:id="rId4"/>
    <p:sldId id="280" r:id="rId5"/>
    <p:sldId id="257" r:id="rId6"/>
    <p:sldId id="258" r:id="rId7"/>
    <p:sldId id="259" r:id="rId8"/>
    <p:sldId id="260" r:id="rId9"/>
    <p:sldId id="261" r:id="rId10"/>
    <p:sldId id="274" r:id="rId11"/>
    <p:sldId id="262" r:id="rId12"/>
    <p:sldId id="275" r:id="rId13"/>
    <p:sldId id="276" r:id="rId14"/>
    <p:sldId id="264" r:id="rId15"/>
    <p:sldId id="279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9933FF"/>
    <a:srgbClr val="0099FF"/>
    <a:srgbClr val="99CC00"/>
    <a:srgbClr val="632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60"/>
  </p:normalViewPr>
  <p:slideViewPr>
    <p:cSldViewPr>
      <p:cViewPr varScale="1">
        <p:scale>
          <a:sx n="108" d="100"/>
          <a:sy n="108" d="100"/>
        </p:scale>
        <p:origin x="163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9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BD30A-B052-45E9-B6A1-38AC1A0D469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2B8FA-1A4E-4AF8-9328-5956D0328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9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talking about scope make</a:t>
            </a:r>
            <a:r>
              <a:rPr lang="en-US" baseline="0" dirty="0"/>
              <a:t> sure to say that although it’s a high level of analysis it is effective on identifying candidates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2B8FA-1A4E-4AF8-9328-5956D03281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84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2B8FA-1A4E-4AF8-9328-5956D03281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04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sure that when I mention</a:t>
            </a:r>
            <a:r>
              <a:rPr lang="en-US" baseline="0" dirty="0"/>
              <a:t> filtering I am not actually taking candidates out by this process. More ore less flagging them or identifying aspects of them.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2B8FA-1A4E-4AF8-9328-5956D03281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71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2B8FA-1A4E-4AF8-9328-5956D03281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6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6325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3825-BF75-48A0-8096-E9B61B94970F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4FDF-118B-446D-B899-8AF50F98A4C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78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3825-BF75-48A0-8096-E9B61B94970F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4FDF-118B-446D-B899-8AF50F98A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0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3825-BF75-48A0-8096-E9B61B94970F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4FDF-118B-446D-B899-8AF50F98A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0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3825-BF75-48A0-8096-E9B61B94970F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4FDF-118B-446D-B899-8AF50F98A4C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Isosceles Triangle 11"/>
          <p:cNvSpPr/>
          <p:nvPr userDrawn="1"/>
        </p:nvSpPr>
        <p:spPr>
          <a:xfrm rot="10800000">
            <a:off x="6019800" y="-15796"/>
            <a:ext cx="3130976" cy="1996995"/>
          </a:xfrm>
          <a:custGeom>
            <a:avLst/>
            <a:gdLst>
              <a:gd name="connsiteX0" fmla="*/ 0 w 1447800"/>
              <a:gd name="connsiteY0" fmla="*/ 2133600 h 2133600"/>
              <a:gd name="connsiteX1" fmla="*/ 0 w 1447800"/>
              <a:gd name="connsiteY1" fmla="*/ 0 h 2133600"/>
              <a:gd name="connsiteX2" fmla="*/ 1447800 w 1447800"/>
              <a:gd name="connsiteY2" fmla="*/ 2133600 h 2133600"/>
              <a:gd name="connsiteX3" fmla="*/ 0 w 1447800"/>
              <a:gd name="connsiteY3" fmla="*/ 2133600 h 2133600"/>
              <a:gd name="connsiteX0" fmla="*/ 0 w 1447800"/>
              <a:gd name="connsiteY0" fmla="*/ 2405449 h 2405449"/>
              <a:gd name="connsiteX1" fmla="*/ 8238 w 1447800"/>
              <a:gd name="connsiteY1" fmla="*/ 0 h 2405449"/>
              <a:gd name="connsiteX2" fmla="*/ 1447800 w 1447800"/>
              <a:gd name="connsiteY2" fmla="*/ 2405449 h 2405449"/>
              <a:gd name="connsiteX3" fmla="*/ 0 w 1447800"/>
              <a:gd name="connsiteY3" fmla="*/ 2405449 h 2405449"/>
              <a:gd name="connsiteX0" fmla="*/ 0 w 1447800"/>
              <a:gd name="connsiteY0" fmla="*/ 2405449 h 2405449"/>
              <a:gd name="connsiteX1" fmla="*/ 8238 w 1447800"/>
              <a:gd name="connsiteY1" fmla="*/ 0 h 2405449"/>
              <a:gd name="connsiteX2" fmla="*/ 1447800 w 1447800"/>
              <a:gd name="connsiteY2" fmla="*/ 2405449 h 2405449"/>
              <a:gd name="connsiteX3" fmla="*/ 0 w 1447800"/>
              <a:gd name="connsiteY3" fmla="*/ 2405449 h 2405449"/>
              <a:gd name="connsiteX0" fmla="*/ 0 w 5253681"/>
              <a:gd name="connsiteY0" fmla="*/ 2405449 h 2405449"/>
              <a:gd name="connsiteX1" fmla="*/ 8238 w 5253681"/>
              <a:gd name="connsiteY1" fmla="*/ 0 h 2405449"/>
              <a:gd name="connsiteX2" fmla="*/ 5253681 w 5253681"/>
              <a:gd name="connsiteY2" fmla="*/ 2388973 h 2405449"/>
              <a:gd name="connsiteX3" fmla="*/ 0 w 5253681"/>
              <a:gd name="connsiteY3" fmla="*/ 2405449 h 2405449"/>
              <a:gd name="connsiteX0" fmla="*/ 0 w 5253681"/>
              <a:gd name="connsiteY0" fmla="*/ 2405449 h 2405449"/>
              <a:gd name="connsiteX1" fmla="*/ 8238 w 5253681"/>
              <a:gd name="connsiteY1" fmla="*/ 0 h 2405449"/>
              <a:gd name="connsiteX2" fmla="*/ 5253681 w 5253681"/>
              <a:gd name="connsiteY2" fmla="*/ 2388973 h 2405449"/>
              <a:gd name="connsiteX3" fmla="*/ 0 w 5253681"/>
              <a:gd name="connsiteY3" fmla="*/ 2405449 h 2405449"/>
              <a:gd name="connsiteX0" fmla="*/ 0 w 5253681"/>
              <a:gd name="connsiteY0" fmla="*/ 2405449 h 2405449"/>
              <a:gd name="connsiteX1" fmla="*/ 8238 w 5253681"/>
              <a:gd name="connsiteY1" fmla="*/ 0 h 2405449"/>
              <a:gd name="connsiteX2" fmla="*/ 5253681 w 5253681"/>
              <a:gd name="connsiteY2" fmla="*/ 2388973 h 2405449"/>
              <a:gd name="connsiteX3" fmla="*/ 0 w 5253681"/>
              <a:gd name="connsiteY3" fmla="*/ 2405449 h 2405449"/>
              <a:gd name="connsiteX0" fmla="*/ 0 w 3960340"/>
              <a:gd name="connsiteY0" fmla="*/ 2405449 h 2405449"/>
              <a:gd name="connsiteX1" fmla="*/ 8238 w 3960340"/>
              <a:gd name="connsiteY1" fmla="*/ 0 h 2405449"/>
              <a:gd name="connsiteX2" fmla="*/ 3960340 w 3960340"/>
              <a:gd name="connsiteY2" fmla="*/ 2388973 h 2405449"/>
              <a:gd name="connsiteX3" fmla="*/ 0 w 3960340"/>
              <a:gd name="connsiteY3" fmla="*/ 2405449 h 2405449"/>
              <a:gd name="connsiteX0" fmla="*/ 0 w 3960340"/>
              <a:gd name="connsiteY0" fmla="*/ 2405449 h 2405449"/>
              <a:gd name="connsiteX1" fmla="*/ 8238 w 3960340"/>
              <a:gd name="connsiteY1" fmla="*/ 0 h 2405449"/>
              <a:gd name="connsiteX2" fmla="*/ 3960340 w 3960340"/>
              <a:gd name="connsiteY2" fmla="*/ 2388973 h 2405449"/>
              <a:gd name="connsiteX3" fmla="*/ 0 w 3960340"/>
              <a:gd name="connsiteY3" fmla="*/ 2405449 h 2405449"/>
              <a:gd name="connsiteX0" fmla="*/ 0 w 3960340"/>
              <a:gd name="connsiteY0" fmla="*/ 2405449 h 2405449"/>
              <a:gd name="connsiteX1" fmla="*/ 8238 w 3960340"/>
              <a:gd name="connsiteY1" fmla="*/ 0 h 2405449"/>
              <a:gd name="connsiteX2" fmla="*/ 3960340 w 3960340"/>
              <a:gd name="connsiteY2" fmla="*/ 2388973 h 2405449"/>
              <a:gd name="connsiteX3" fmla="*/ 0 w 3960340"/>
              <a:gd name="connsiteY3" fmla="*/ 2405449 h 2405449"/>
              <a:gd name="connsiteX0" fmla="*/ 0 w 3960340"/>
              <a:gd name="connsiteY0" fmla="*/ 2405449 h 2405449"/>
              <a:gd name="connsiteX1" fmla="*/ 8238 w 3960340"/>
              <a:gd name="connsiteY1" fmla="*/ 0 h 2405449"/>
              <a:gd name="connsiteX2" fmla="*/ 3960340 w 3960340"/>
              <a:gd name="connsiteY2" fmla="*/ 2388973 h 2405449"/>
              <a:gd name="connsiteX3" fmla="*/ 0 w 3960340"/>
              <a:gd name="connsiteY3" fmla="*/ 2405449 h 2405449"/>
              <a:gd name="connsiteX0" fmla="*/ 0 w 3960340"/>
              <a:gd name="connsiteY0" fmla="*/ 2405449 h 2405449"/>
              <a:gd name="connsiteX1" fmla="*/ 8238 w 3960340"/>
              <a:gd name="connsiteY1" fmla="*/ 0 h 2405449"/>
              <a:gd name="connsiteX2" fmla="*/ 3960340 w 3960340"/>
              <a:gd name="connsiteY2" fmla="*/ 2388973 h 2405449"/>
              <a:gd name="connsiteX3" fmla="*/ 0 w 3960340"/>
              <a:gd name="connsiteY3" fmla="*/ 2405449 h 2405449"/>
              <a:gd name="connsiteX0" fmla="*/ 0 w 3960340"/>
              <a:gd name="connsiteY0" fmla="*/ 2405449 h 2405449"/>
              <a:gd name="connsiteX1" fmla="*/ 8238 w 3960340"/>
              <a:gd name="connsiteY1" fmla="*/ 0 h 2405449"/>
              <a:gd name="connsiteX2" fmla="*/ 3960340 w 3960340"/>
              <a:gd name="connsiteY2" fmla="*/ 2388973 h 2405449"/>
              <a:gd name="connsiteX3" fmla="*/ 0 w 3960340"/>
              <a:gd name="connsiteY3" fmla="*/ 2405449 h 2405449"/>
              <a:gd name="connsiteX0" fmla="*/ 0 w 3960340"/>
              <a:gd name="connsiteY0" fmla="*/ 2405449 h 2405449"/>
              <a:gd name="connsiteX1" fmla="*/ 8238 w 3960340"/>
              <a:gd name="connsiteY1" fmla="*/ 0 h 2405449"/>
              <a:gd name="connsiteX2" fmla="*/ 3960340 w 3960340"/>
              <a:gd name="connsiteY2" fmla="*/ 2388973 h 2405449"/>
              <a:gd name="connsiteX3" fmla="*/ 0 w 3960340"/>
              <a:gd name="connsiteY3" fmla="*/ 2405449 h 2405449"/>
              <a:gd name="connsiteX0" fmla="*/ 0 w 3960340"/>
              <a:gd name="connsiteY0" fmla="*/ 2405449 h 2405449"/>
              <a:gd name="connsiteX1" fmla="*/ 8238 w 3960340"/>
              <a:gd name="connsiteY1" fmla="*/ 0 h 2405449"/>
              <a:gd name="connsiteX2" fmla="*/ 3960340 w 3960340"/>
              <a:gd name="connsiteY2" fmla="*/ 2388973 h 2405449"/>
              <a:gd name="connsiteX3" fmla="*/ 0 w 3960340"/>
              <a:gd name="connsiteY3" fmla="*/ 2405449 h 240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0340" h="2405449">
                <a:moveTo>
                  <a:pt x="0" y="2405449"/>
                </a:moveTo>
                <a:lnTo>
                  <a:pt x="8238" y="0"/>
                </a:lnTo>
                <a:cubicBezTo>
                  <a:pt x="1583725" y="2630616"/>
                  <a:pt x="3241588" y="1167029"/>
                  <a:pt x="3960340" y="2388973"/>
                </a:cubicBezTo>
                <a:lnTo>
                  <a:pt x="0" y="2405449"/>
                </a:lnTo>
                <a:close/>
              </a:path>
            </a:pathLst>
          </a:custGeom>
          <a:solidFill>
            <a:srgbClr val="C0504D">
              <a:lumMod val="50000"/>
            </a:srgbClr>
          </a:solidFill>
          <a:ln w="25400" cap="flat" cmpd="sng" algn="ctr">
            <a:solidFill>
              <a:srgbClr val="C0504D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Content Placeholder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-15797"/>
            <a:ext cx="2362200" cy="53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3825-BF75-48A0-8096-E9B61B94970F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4FDF-118B-446D-B899-8AF50F98A4C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04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3825-BF75-48A0-8096-E9B61B94970F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4FDF-118B-446D-B899-8AF50F98A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4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3825-BF75-48A0-8096-E9B61B94970F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4FDF-118B-446D-B899-8AF50F98A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7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3825-BF75-48A0-8096-E9B61B94970F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4FDF-118B-446D-B899-8AF50F98A4C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11"/>
          <p:cNvSpPr/>
          <p:nvPr userDrawn="1"/>
        </p:nvSpPr>
        <p:spPr>
          <a:xfrm rot="10800000">
            <a:off x="6019800" y="-15796"/>
            <a:ext cx="3130976" cy="1996995"/>
          </a:xfrm>
          <a:custGeom>
            <a:avLst/>
            <a:gdLst>
              <a:gd name="connsiteX0" fmla="*/ 0 w 1447800"/>
              <a:gd name="connsiteY0" fmla="*/ 2133600 h 2133600"/>
              <a:gd name="connsiteX1" fmla="*/ 0 w 1447800"/>
              <a:gd name="connsiteY1" fmla="*/ 0 h 2133600"/>
              <a:gd name="connsiteX2" fmla="*/ 1447800 w 1447800"/>
              <a:gd name="connsiteY2" fmla="*/ 2133600 h 2133600"/>
              <a:gd name="connsiteX3" fmla="*/ 0 w 1447800"/>
              <a:gd name="connsiteY3" fmla="*/ 2133600 h 2133600"/>
              <a:gd name="connsiteX0" fmla="*/ 0 w 1447800"/>
              <a:gd name="connsiteY0" fmla="*/ 2405449 h 2405449"/>
              <a:gd name="connsiteX1" fmla="*/ 8238 w 1447800"/>
              <a:gd name="connsiteY1" fmla="*/ 0 h 2405449"/>
              <a:gd name="connsiteX2" fmla="*/ 1447800 w 1447800"/>
              <a:gd name="connsiteY2" fmla="*/ 2405449 h 2405449"/>
              <a:gd name="connsiteX3" fmla="*/ 0 w 1447800"/>
              <a:gd name="connsiteY3" fmla="*/ 2405449 h 2405449"/>
              <a:gd name="connsiteX0" fmla="*/ 0 w 1447800"/>
              <a:gd name="connsiteY0" fmla="*/ 2405449 h 2405449"/>
              <a:gd name="connsiteX1" fmla="*/ 8238 w 1447800"/>
              <a:gd name="connsiteY1" fmla="*/ 0 h 2405449"/>
              <a:gd name="connsiteX2" fmla="*/ 1447800 w 1447800"/>
              <a:gd name="connsiteY2" fmla="*/ 2405449 h 2405449"/>
              <a:gd name="connsiteX3" fmla="*/ 0 w 1447800"/>
              <a:gd name="connsiteY3" fmla="*/ 2405449 h 2405449"/>
              <a:gd name="connsiteX0" fmla="*/ 0 w 5253681"/>
              <a:gd name="connsiteY0" fmla="*/ 2405449 h 2405449"/>
              <a:gd name="connsiteX1" fmla="*/ 8238 w 5253681"/>
              <a:gd name="connsiteY1" fmla="*/ 0 h 2405449"/>
              <a:gd name="connsiteX2" fmla="*/ 5253681 w 5253681"/>
              <a:gd name="connsiteY2" fmla="*/ 2388973 h 2405449"/>
              <a:gd name="connsiteX3" fmla="*/ 0 w 5253681"/>
              <a:gd name="connsiteY3" fmla="*/ 2405449 h 2405449"/>
              <a:gd name="connsiteX0" fmla="*/ 0 w 5253681"/>
              <a:gd name="connsiteY0" fmla="*/ 2405449 h 2405449"/>
              <a:gd name="connsiteX1" fmla="*/ 8238 w 5253681"/>
              <a:gd name="connsiteY1" fmla="*/ 0 h 2405449"/>
              <a:gd name="connsiteX2" fmla="*/ 5253681 w 5253681"/>
              <a:gd name="connsiteY2" fmla="*/ 2388973 h 2405449"/>
              <a:gd name="connsiteX3" fmla="*/ 0 w 5253681"/>
              <a:gd name="connsiteY3" fmla="*/ 2405449 h 2405449"/>
              <a:gd name="connsiteX0" fmla="*/ 0 w 5253681"/>
              <a:gd name="connsiteY0" fmla="*/ 2405449 h 2405449"/>
              <a:gd name="connsiteX1" fmla="*/ 8238 w 5253681"/>
              <a:gd name="connsiteY1" fmla="*/ 0 h 2405449"/>
              <a:gd name="connsiteX2" fmla="*/ 5253681 w 5253681"/>
              <a:gd name="connsiteY2" fmla="*/ 2388973 h 2405449"/>
              <a:gd name="connsiteX3" fmla="*/ 0 w 5253681"/>
              <a:gd name="connsiteY3" fmla="*/ 2405449 h 2405449"/>
              <a:gd name="connsiteX0" fmla="*/ 0 w 3960340"/>
              <a:gd name="connsiteY0" fmla="*/ 2405449 h 2405449"/>
              <a:gd name="connsiteX1" fmla="*/ 8238 w 3960340"/>
              <a:gd name="connsiteY1" fmla="*/ 0 h 2405449"/>
              <a:gd name="connsiteX2" fmla="*/ 3960340 w 3960340"/>
              <a:gd name="connsiteY2" fmla="*/ 2388973 h 2405449"/>
              <a:gd name="connsiteX3" fmla="*/ 0 w 3960340"/>
              <a:gd name="connsiteY3" fmla="*/ 2405449 h 2405449"/>
              <a:gd name="connsiteX0" fmla="*/ 0 w 3960340"/>
              <a:gd name="connsiteY0" fmla="*/ 2405449 h 2405449"/>
              <a:gd name="connsiteX1" fmla="*/ 8238 w 3960340"/>
              <a:gd name="connsiteY1" fmla="*/ 0 h 2405449"/>
              <a:gd name="connsiteX2" fmla="*/ 3960340 w 3960340"/>
              <a:gd name="connsiteY2" fmla="*/ 2388973 h 2405449"/>
              <a:gd name="connsiteX3" fmla="*/ 0 w 3960340"/>
              <a:gd name="connsiteY3" fmla="*/ 2405449 h 2405449"/>
              <a:gd name="connsiteX0" fmla="*/ 0 w 3960340"/>
              <a:gd name="connsiteY0" fmla="*/ 2405449 h 2405449"/>
              <a:gd name="connsiteX1" fmla="*/ 8238 w 3960340"/>
              <a:gd name="connsiteY1" fmla="*/ 0 h 2405449"/>
              <a:gd name="connsiteX2" fmla="*/ 3960340 w 3960340"/>
              <a:gd name="connsiteY2" fmla="*/ 2388973 h 2405449"/>
              <a:gd name="connsiteX3" fmla="*/ 0 w 3960340"/>
              <a:gd name="connsiteY3" fmla="*/ 2405449 h 2405449"/>
              <a:gd name="connsiteX0" fmla="*/ 0 w 3960340"/>
              <a:gd name="connsiteY0" fmla="*/ 2405449 h 2405449"/>
              <a:gd name="connsiteX1" fmla="*/ 8238 w 3960340"/>
              <a:gd name="connsiteY1" fmla="*/ 0 h 2405449"/>
              <a:gd name="connsiteX2" fmla="*/ 3960340 w 3960340"/>
              <a:gd name="connsiteY2" fmla="*/ 2388973 h 2405449"/>
              <a:gd name="connsiteX3" fmla="*/ 0 w 3960340"/>
              <a:gd name="connsiteY3" fmla="*/ 2405449 h 2405449"/>
              <a:gd name="connsiteX0" fmla="*/ 0 w 3960340"/>
              <a:gd name="connsiteY0" fmla="*/ 2405449 h 2405449"/>
              <a:gd name="connsiteX1" fmla="*/ 8238 w 3960340"/>
              <a:gd name="connsiteY1" fmla="*/ 0 h 2405449"/>
              <a:gd name="connsiteX2" fmla="*/ 3960340 w 3960340"/>
              <a:gd name="connsiteY2" fmla="*/ 2388973 h 2405449"/>
              <a:gd name="connsiteX3" fmla="*/ 0 w 3960340"/>
              <a:gd name="connsiteY3" fmla="*/ 2405449 h 2405449"/>
              <a:gd name="connsiteX0" fmla="*/ 0 w 3960340"/>
              <a:gd name="connsiteY0" fmla="*/ 2405449 h 2405449"/>
              <a:gd name="connsiteX1" fmla="*/ 8238 w 3960340"/>
              <a:gd name="connsiteY1" fmla="*/ 0 h 2405449"/>
              <a:gd name="connsiteX2" fmla="*/ 3960340 w 3960340"/>
              <a:gd name="connsiteY2" fmla="*/ 2388973 h 2405449"/>
              <a:gd name="connsiteX3" fmla="*/ 0 w 3960340"/>
              <a:gd name="connsiteY3" fmla="*/ 2405449 h 2405449"/>
              <a:gd name="connsiteX0" fmla="*/ 0 w 3960340"/>
              <a:gd name="connsiteY0" fmla="*/ 2405449 h 2405449"/>
              <a:gd name="connsiteX1" fmla="*/ 8238 w 3960340"/>
              <a:gd name="connsiteY1" fmla="*/ 0 h 2405449"/>
              <a:gd name="connsiteX2" fmla="*/ 3960340 w 3960340"/>
              <a:gd name="connsiteY2" fmla="*/ 2388973 h 2405449"/>
              <a:gd name="connsiteX3" fmla="*/ 0 w 3960340"/>
              <a:gd name="connsiteY3" fmla="*/ 2405449 h 2405449"/>
              <a:gd name="connsiteX0" fmla="*/ 0 w 3960340"/>
              <a:gd name="connsiteY0" fmla="*/ 2405449 h 2405449"/>
              <a:gd name="connsiteX1" fmla="*/ 8238 w 3960340"/>
              <a:gd name="connsiteY1" fmla="*/ 0 h 2405449"/>
              <a:gd name="connsiteX2" fmla="*/ 3960340 w 3960340"/>
              <a:gd name="connsiteY2" fmla="*/ 2388973 h 2405449"/>
              <a:gd name="connsiteX3" fmla="*/ 0 w 3960340"/>
              <a:gd name="connsiteY3" fmla="*/ 2405449 h 240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0340" h="2405449">
                <a:moveTo>
                  <a:pt x="0" y="2405449"/>
                </a:moveTo>
                <a:lnTo>
                  <a:pt x="8238" y="0"/>
                </a:lnTo>
                <a:cubicBezTo>
                  <a:pt x="1583725" y="2630616"/>
                  <a:pt x="3241588" y="1167029"/>
                  <a:pt x="3960340" y="2388973"/>
                </a:cubicBezTo>
                <a:lnTo>
                  <a:pt x="0" y="2405449"/>
                </a:lnTo>
                <a:close/>
              </a:path>
            </a:pathLst>
          </a:custGeom>
          <a:solidFill>
            <a:srgbClr val="C0504D">
              <a:lumMod val="50000"/>
            </a:srgbClr>
          </a:solidFill>
          <a:ln w="25400" cap="flat" cmpd="sng" algn="ctr">
            <a:solidFill>
              <a:srgbClr val="C0504D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-15797"/>
            <a:ext cx="2362200" cy="53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9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3825-BF75-48A0-8096-E9B61B94970F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4FDF-118B-446D-B899-8AF50F98A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8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FC43825-BF75-48A0-8096-E9B61B94970F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124FDF-118B-446D-B899-8AF50F98A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0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3825-BF75-48A0-8096-E9B61B94970F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4FDF-118B-446D-B899-8AF50F98A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65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FC43825-BF75-48A0-8096-E9B61B94970F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9124FDF-118B-446D-B899-8AF50F98A4C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14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16" y="533400"/>
            <a:ext cx="9139327" cy="40265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2247" y="3801310"/>
            <a:ext cx="6400800" cy="708025"/>
          </a:xfrm>
          <a:solidFill>
            <a:schemeClr val="bg1">
              <a:alpha val="50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632523"/>
                </a:solidFill>
                <a:latin typeface="Arial Narrow" panose="020B0606020202030204" pitchFamily="34" charset="0"/>
              </a:rPr>
              <a:t>Statewide Lane Reconfiguration Screening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381856"/>
            <a:ext cx="6248400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81047" y="4988580"/>
            <a:ext cx="2743200" cy="1224951"/>
          </a:xfrm>
          <a:prstGeom prst="rect">
            <a:avLst/>
          </a:prstGeom>
          <a:solidFill>
            <a:schemeClr val="bg1">
              <a:alpha val="5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srgbClr val="72A376"/>
              </a:buClr>
            </a:pPr>
            <a:r>
              <a:rPr lang="en-US" sz="1600" dirty="0">
                <a:solidFill>
                  <a:srgbClr val="63252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Samuel Sturtz </a:t>
            </a:r>
          </a:p>
          <a:p>
            <a:pPr lvl="0" algn="ctr">
              <a:spcBef>
                <a:spcPct val="20000"/>
              </a:spcBef>
              <a:buClr>
                <a:srgbClr val="72A376"/>
              </a:buClr>
            </a:pPr>
            <a:r>
              <a:rPr lang="en-US" sz="1600" dirty="0">
                <a:solidFill>
                  <a:srgbClr val="63252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Transportation Planner</a:t>
            </a:r>
          </a:p>
          <a:p>
            <a:pPr lvl="0" algn="ctr">
              <a:spcBef>
                <a:spcPct val="20000"/>
              </a:spcBef>
              <a:buClr>
                <a:srgbClr val="72A376"/>
              </a:buClr>
            </a:pPr>
            <a:r>
              <a:rPr lang="en-US" sz="1600" dirty="0">
                <a:solidFill>
                  <a:srgbClr val="63252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Iowa Department of Transportation </a:t>
            </a:r>
          </a:p>
          <a:p>
            <a:pPr lvl="0" algn="ctr">
              <a:spcBef>
                <a:spcPct val="20000"/>
              </a:spcBef>
              <a:buClr>
                <a:srgbClr val="72A376"/>
              </a:buClr>
            </a:pPr>
            <a:r>
              <a:rPr lang="en-US" sz="1600" dirty="0">
                <a:solidFill>
                  <a:srgbClr val="632523"/>
                </a:solidFill>
                <a:latin typeface="Arial Narrow" panose="020B0606020202030204" pitchFamily="34" charset="0"/>
              </a:rPr>
              <a:t>samuel.sturtz@iowadot.us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3368" y="6604812"/>
            <a:ext cx="42290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>
                <a:solidFill>
                  <a:schemeClr val="bg1"/>
                </a:solidFill>
                <a:latin typeface="Arial Narrow" panose="020B0606020202030204" pitchFamily="34" charset="0"/>
              </a:rPr>
              <a:t>Photo Credit: Keith Knapp</a:t>
            </a:r>
          </a:p>
        </p:txBody>
      </p:sp>
    </p:spTree>
    <p:extLst>
      <p:ext uri="{BB962C8B-B14F-4D97-AF65-F5344CB8AC3E}">
        <p14:creationId xmlns:p14="http://schemas.microsoft.com/office/powerpoint/2010/main" val="2486631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632523"/>
                </a:solidFill>
                <a:latin typeface="Calibri Light" panose="020F0302020204030204" pitchFamily="34" charset="0"/>
              </a:rPr>
              <a:t>Second Phase</a:t>
            </a:r>
            <a:r>
              <a:rPr lang="en-US" sz="2400" dirty="0">
                <a:latin typeface="Calibri Light" panose="020F0302020204030204" pitchFamily="34" charset="0"/>
              </a:rPr>
              <a:t>: Filtering and Calculations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Geoprocessing and filtering</a:t>
            </a:r>
          </a:p>
          <a:p>
            <a:pPr lvl="2"/>
            <a:r>
              <a:rPr lang="en-US" dirty="0">
                <a:latin typeface="Calibri Light" panose="020F0302020204030204" pitchFamily="34" charset="0"/>
              </a:rPr>
              <a:t>Intersection Analysis</a:t>
            </a:r>
          </a:p>
          <a:p>
            <a:pPr lvl="3"/>
            <a:r>
              <a:rPr lang="en-US" dirty="0">
                <a:latin typeface="Calibri Light" panose="020F0302020204030204" pitchFamily="34" charset="0"/>
              </a:rPr>
              <a:t>Intersection database</a:t>
            </a:r>
          </a:p>
          <a:p>
            <a:pPr lvl="4"/>
            <a:r>
              <a:rPr lang="en-US" dirty="0">
                <a:latin typeface="Calibri Light" panose="020F0302020204030204" pitchFamily="34" charset="0"/>
              </a:rPr>
              <a:t>Buffer analysis to determine high concentrations of signalized intersections</a:t>
            </a:r>
          </a:p>
          <a:p>
            <a:pPr lvl="2"/>
            <a:r>
              <a:rPr lang="en-US" dirty="0">
                <a:latin typeface="Calibri Light" panose="020F0302020204030204" pitchFamily="34" charset="0"/>
              </a:rPr>
              <a:t>Access Density</a:t>
            </a:r>
          </a:p>
          <a:p>
            <a:pPr lvl="3"/>
            <a:r>
              <a:rPr lang="en-US" dirty="0">
                <a:latin typeface="Calibri Light" panose="020F0302020204030204" pitchFamily="34" charset="0"/>
              </a:rPr>
              <a:t>Calculated field within ArcGIS</a:t>
            </a:r>
          </a:p>
          <a:p>
            <a:pPr lvl="3"/>
            <a:r>
              <a:rPr lang="en-US" dirty="0">
                <a:latin typeface="Calibri Light" panose="020F0302020204030204" pitchFamily="34" charset="0"/>
              </a:rPr>
              <a:t>Per mile basis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Phasing of Analysis</a:t>
            </a:r>
          </a:p>
        </p:txBody>
      </p:sp>
    </p:spTree>
    <p:extLst>
      <p:ext uri="{BB962C8B-B14F-4D97-AF65-F5344CB8AC3E}">
        <p14:creationId xmlns:p14="http://schemas.microsoft.com/office/powerpoint/2010/main" val="845592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Phasing of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32523"/>
                </a:solidFill>
                <a:latin typeface="Calibri Light" panose="020F0302020204030204" pitchFamily="34" charset="0"/>
              </a:rPr>
              <a:t>Third Phase</a:t>
            </a:r>
            <a:r>
              <a:rPr lang="en-US" dirty="0">
                <a:latin typeface="Calibri Light" panose="020F0302020204030204" pitchFamily="34" charset="0"/>
              </a:rPr>
              <a:t>: Geoprocessing and Aggregation 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Site Aggregation</a:t>
            </a:r>
          </a:p>
          <a:p>
            <a:pPr lvl="2"/>
            <a:r>
              <a:rPr lang="en-US" dirty="0">
                <a:latin typeface="Calibri Light" panose="020F0302020204030204" pitchFamily="34" charset="0"/>
              </a:rPr>
              <a:t>Dissolving feature within ArcGIS</a:t>
            </a:r>
          </a:p>
          <a:p>
            <a:pPr lvl="3"/>
            <a:r>
              <a:rPr lang="en-US" dirty="0">
                <a:latin typeface="Calibri Light" panose="020F0302020204030204" pitchFamily="34" charset="0"/>
              </a:rPr>
              <a:t>Focused on sites .5 miles or longer</a:t>
            </a:r>
          </a:p>
          <a:p>
            <a:pPr lvl="3"/>
            <a:r>
              <a:rPr lang="en-US" dirty="0">
                <a:latin typeface="Calibri Light" panose="020F0302020204030204" pitchFamily="34" charset="0"/>
              </a:rPr>
              <a:t>Manual Aggregation</a:t>
            </a:r>
          </a:p>
          <a:p>
            <a:pPr lvl="4"/>
            <a:r>
              <a:rPr lang="en-US" dirty="0">
                <a:latin typeface="Calibri Light" panose="020F0302020204030204" pitchFamily="34" charset="0"/>
              </a:rPr>
              <a:t>Disconnected but continuous sites</a:t>
            </a:r>
          </a:p>
          <a:p>
            <a:pPr lvl="2"/>
            <a:r>
              <a:rPr lang="en-US" dirty="0">
                <a:latin typeface="Calibri Light" panose="020F0302020204030204" pitchFamily="34" charset="0"/>
              </a:rPr>
              <a:t>Crash Data</a:t>
            </a:r>
          </a:p>
          <a:p>
            <a:pPr lvl="3"/>
            <a:r>
              <a:rPr lang="en-US" dirty="0">
                <a:latin typeface="Calibri Light" panose="020F0302020204030204" pitchFamily="34" charset="0"/>
              </a:rPr>
              <a:t>Segment level crash data</a:t>
            </a:r>
          </a:p>
          <a:p>
            <a:pPr lvl="4"/>
            <a:r>
              <a:rPr lang="en-US" dirty="0">
                <a:latin typeface="Calibri Light" panose="020F0302020204030204" pitchFamily="34" charset="0"/>
              </a:rPr>
              <a:t>Select by identified locations</a:t>
            </a:r>
          </a:p>
          <a:p>
            <a:pPr lvl="4"/>
            <a:r>
              <a:rPr lang="en-US" dirty="0">
                <a:latin typeface="Calibri Light" panose="020F0302020204030204" pitchFamily="34" charset="0"/>
              </a:rPr>
              <a:t>Aggregate up to corridor potential candidates</a:t>
            </a:r>
          </a:p>
          <a:p>
            <a:pPr lvl="2"/>
            <a:endParaRPr lang="en-US" dirty="0"/>
          </a:p>
        </p:txBody>
      </p:sp>
      <p:sp>
        <p:nvSpPr>
          <p:cNvPr id="10" name="Curved Right Arrow 9"/>
          <p:cNvSpPr/>
          <p:nvPr/>
        </p:nvSpPr>
        <p:spPr>
          <a:xfrm>
            <a:off x="1911399" y="5181600"/>
            <a:ext cx="457200" cy="685800"/>
          </a:xfrm>
          <a:prstGeom prst="curved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urved Right Arrow 12"/>
          <p:cNvSpPr/>
          <p:nvPr/>
        </p:nvSpPr>
        <p:spPr>
          <a:xfrm flipH="1">
            <a:off x="6821118" y="5184774"/>
            <a:ext cx="462343" cy="685800"/>
          </a:xfrm>
          <a:prstGeom prst="curved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539047" y="4795947"/>
            <a:ext cx="4111623" cy="538053"/>
            <a:chOff x="2539047" y="4795947"/>
            <a:chExt cx="4111623" cy="538053"/>
          </a:xfrm>
        </p:grpSpPr>
        <p:grpSp>
          <p:nvGrpSpPr>
            <p:cNvPr id="9" name="Group 8"/>
            <p:cNvGrpSpPr/>
            <p:nvPr/>
          </p:nvGrpSpPr>
          <p:grpSpPr>
            <a:xfrm>
              <a:off x="2539047" y="5181600"/>
              <a:ext cx="4111623" cy="152400"/>
              <a:chOff x="612776" y="5256106"/>
              <a:chExt cx="4111623" cy="1524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612776" y="5256106"/>
                <a:ext cx="1139824" cy="152400"/>
              </a:xfrm>
              <a:prstGeom prst="rect">
                <a:avLst/>
              </a:prstGeom>
              <a:solidFill>
                <a:srgbClr val="63252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867377" y="5256106"/>
                <a:ext cx="498001" cy="152400"/>
              </a:xfrm>
              <a:prstGeom prst="rect">
                <a:avLst/>
              </a:prstGeom>
              <a:solidFill>
                <a:srgbClr val="99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696178" y="5256106"/>
                <a:ext cx="1028221" cy="152400"/>
              </a:xfrm>
              <a:prstGeom prst="rect">
                <a:avLst/>
              </a:prstGeom>
              <a:solidFill>
                <a:srgbClr val="9933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480156" y="5256106"/>
                <a:ext cx="1101244" cy="152400"/>
              </a:xfrm>
              <a:prstGeom prst="rect">
                <a:avLst/>
              </a:prstGeom>
              <a:solidFill>
                <a:srgbClr val="0099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895600" y="48006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28348" y="480410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42749" y="4795947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22259" y="4795947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39047" y="5719653"/>
            <a:ext cx="4111623" cy="523783"/>
            <a:chOff x="2539047" y="5719653"/>
            <a:chExt cx="4111623" cy="523783"/>
          </a:xfrm>
        </p:grpSpPr>
        <p:sp>
          <p:nvSpPr>
            <p:cNvPr id="8" name="Rectangle 7"/>
            <p:cNvSpPr/>
            <p:nvPr/>
          </p:nvSpPr>
          <p:spPr>
            <a:xfrm>
              <a:off x="2539047" y="5719653"/>
              <a:ext cx="4111623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04448" y="5860742"/>
              <a:ext cx="585892" cy="382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596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CDOT Planning Div\Photos\Streets\Avenues\East Blvd\E Blvd near Floral - 0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64"/>
            <a:ext cx="9153839" cy="686537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sosceles Triangle 11"/>
          <p:cNvSpPr/>
          <p:nvPr/>
        </p:nvSpPr>
        <p:spPr>
          <a:xfrm rot="10800000">
            <a:off x="6019800" y="-15796"/>
            <a:ext cx="3130976" cy="1996995"/>
          </a:xfrm>
          <a:custGeom>
            <a:avLst/>
            <a:gdLst>
              <a:gd name="connsiteX0" fmla="*/ 0 w 1447800"/>
              <a:gd name="connsiteY0" fmla="*/ 2133600 h 2133600"/>
              <a:gd name="connsiteX1" fmla="*/ 0 w 1447800"/>
              <a:gd name="connsiteY1" fmla="*/ 0 h 2133600"/>
              <a:gd name="connsiteX2" fmla="*/ 1447800 w 1447800"/>
              <a:gd name="connsiteY2" fmla="*/ 2133600 h 2133600"/>
              <a:gd name="connsiteX3" fmla="*/ 0 w 1447800"/>
              <a:gd name="connsiteY3" fmla="*/ 2133600 h 2133600"/>
              <a:gd name="connsiteX0" fmla="*/ 0 w 1447800"/>
              <a:gd name="connsiteY0" fmla="*/ 2405449 h 2405449"/>
              <a:gd name="connsiteX1" fmla="*/ 8238 w 1447800"/>
              <a:gd name="connsiteY1" fmla="*/ 0 h 2405449"/>
              <a:gd name="connsiteX2" fmla="*/ 1447800 w 1447800"/>
              <a:gd name="connsiteY2" fmla="*/ 2405449 h 2405449"/>
              <a:gd name="connsiteX3" fmla="*/ 0 w 1447800"/>
              <a:gd name="connsiteY3" fmla="*/ 2405449 h 2405449"/>
              <a:gd name="connsiteX0" fmla="*/ 0 w 1447800"/>
              <a:gd name="connsiteY0" fmla="*/ 2405449 h 2405449"/>
              <a:gd name="connsiteX1" fmla="*/ 8238 w 1447800"/>
              <a:gd name="connsiteY1" fmla="*/ 0 h 2405449"/>
              <a:gd name="connsiteX2" fmla="*/ 1447800 w 1447800"/>
              <a:gd name="connsiteY2" fmla="*/ 2405449 h 2405449"/>
              <a:gd name="connsiteX3" fmla="*/ 0 w 1447800"/>
              <a:gd name="connsiteY3" fmla="*/ 2405449 h 2405449"/>
              <a:gd name="connsiteX0" fmla="*/ 0 w 5253681"/>
              <a:gd name="connsiteY0" fmla="*/ 2405449 h 2405449"/>
              <a:gd name="connsiteX1" fmla="*/ 8238 w 5253681"/>
              <a:gd name="connsiteY1" fmla="*/ 0 h 2405449"/>
              <a:gd name="connsiteX2" fmla="*/ 5253681 w 5253681"/>
              <a:gd name="connsiteY2" fmla="*/ 2388973 h 2405449"/>
              <a:gd name="connsiteX3" fmla="*/ 0 w 5253681"/>
              <a:gd name="connsiteY3" fmla="*/ 2405449 h 2405449"/>
              <a:gd name="connsiteX0" fmla="*/ 0 w 5253681"/>
              <a:gd name="connsiteY0" fmla="*/ 2405449 h 2405449"/>
              <a:gd name="connsiteX1" fmla="*/ 8238 w 5253681"/>
              <a:gd name="connsiteY1" fmla="*/ 0 h 2405449"/>
              <a:gd name="connsiteX2" fmla="*/ 5253681 w 5253681"/>
              <a:gd name="connsiteY2" fmla="*/ 2388973 h 2405449"/>
              <a:gd name="connsiteX3" fmla="*/ 0 w 5253681"/>
              <a:gd name="connsiteY3" fmla="*/ 2405449 h 2405449"/>
              <a:gd name="connsiteX0" fmla="*/ 0 w 5253681"/>
              <a:gd name="connsiteY0" fmla="*/ 2405449 h 2405449"/>
              <a:gd name="connsiteX1" fmla="*/ 8238 w 5253681"/>
              <a:gd name="connsiteY1" fmla="*/ 0 h 2405449"/>
              <a:gd name="connsiteX2" fmla="*/ 5253681 w 5253681"/>
              <a:gd name="connsiteY2" fmla="*/ 2388973 h 2405449"/>
              <a:gd name="connsiteX3" fmla="*/ 0 w 5253681"/>
              <a:gd name="connsiteY3" fmla="*/ 2405449 h 2405449"/>
              <a:gd name="connsiteX0" fmla="*/ 0 w 3960340"/>
              <a:gd name="connsiteY0" fmla="*/ 2405449 h 2405449"/>
              <a:gd name="connsiteX1" fmla="*/ 8238 w 3960340"/>
              <a:gd name="connsiteY1" fmla="*/ 0 h 2405449"/>
              <a:gd name="connsiteX2" fmla="*/ 3960340 w 3960340"/>
              <a:gd name="connsiteY2" fmla="*/ 2388973 h 2405449"/>
              <a:gd name="connsiteX3" fmla="*/ 0 w 3960340"/>
              <a:gd name="connsiteY3" fmla="*/ 2405449 h 2405449"/>
              <a:gd name="connsiteX0" fmla="*/ 0 w 3960340"/>
              <a:gd name="connsiteY0" fmla="*/ 2405449 h 2405449"/>
              <a:gd name="connsiteX1" fmla="*/ 8238 w 3960340"/>
              <a:gd name="connsiteY1" fmla="*/ 0 h 2405449"/>
              <a:gd name="connsiteX2" fmla="*/ 3960340 w 3960340"/>
              <a:gd name="connsiteY2" fmla="*/ 2388973 h 2405449"/>
              <a:gd name="connsiteX3" fmla="*/ 0 w 3960340"/>
              <a:gd name="connsiteY3" fmla="*/ 2405449 h 2405449"/>
              <a:gd name="connsiteX0" fmla="*/ 0 w 3960340"/>
              <a:gd name="connsiteY0" fmla="*/ 2405449 h 2405449"/>
              <a:gd name="connsiteX1" fmla="*/ 8238 w 3960340"/>
              <a:gd name="connsiteY1" fmla="*/ 0 h 2405449"/>
              <a:gd name="connsiteX2" fmla="*/ 3960340 w 3960340"/>
              <a:gd name="connsiteY2" fmla="*/ 2388973 h 2405449"/>
              <a:gd name="connsiteX3" fmla="*/ 0 w 3960340"/>
              <a:gd name="connsiteY3" fmla="*/ 2405449 h 2405449"/>
              <a:gd name="connsiteX0" fmla="*/ 0 w 3960340"/>
              <a:gd name="connsiteY0" fmla="*/ 2405449 h 2405449"/>
              <a:gd name="connsiteX1" fmla="*/ 8238 w 3960340"/>
              <a:gd name="connsiteY1" fmla="*/ 0 h 2405449"/>
              <a:gd name="connsiteX2" fmla="*/ 3960340 w 3960340"/>
              <a:gd name="connsiteY2" fmla="*/ 2388973 h 2405449"/>
              <a:gd name="connsiteX3" fmla="*/ 0 w 3960340"/>
              <a:gd name="connsiteY3" fmla="*/ 2405449 h 2405449"/>
              <a:gd name="connsiteX0" fmla="*/ 0 w 3960340"/>
              <a:gd name="connsiteY0" fmla="*/ 2405449 h 2405449"/>
              <a:gd name="connsiteX1" fmla="*/ 8238 w 3960340"/>
              <a:gd name="connsiteY1" fmla="*/ 0 h 2405449"/>
              <a:gd name="connsiteX2" fmla="*/ 3960340 w 3960340"/>
              <a:gd name="connsiteY2" fmla="*/ 2388973 h 2405449"/>
              <a:gd name="connsiteX3" fmla="*/ 0 w 3960340"/>
              <a:gd name="connsiteY3" fmla="*/ 2405449 h 2405449"/>
              <a:gd name="connsiteX0" fmla="*/ 0 w 3960340"/>
              <a:gd name="connsiteY0" fmla="*/ 2405449 h 2405449"/>
              <a:gd name="connsiteX1" fmla="*/ 8238 w 3960340"/>
              <a:gd name="connsiteY1" fmla="*/ 0 h 2405449"/>
              <a:gd name="connsiteX2" fmla="*/ 3960340 w 3960340"/>
              <a:gd name="connsiteY2" fmla="*/ 2388973 h 2405449"/>
              <a:gd name="connsiteX3" fmla="*/ 0 w 3960340"/>
              <a:gd name="connsiteY3" fmla="*/ 2405449 h 2405449"/>
              <a:gd name="connsiteX0" fmla="*/ 0 w 3960340"/>
              <a:gd name="connsiteY0" fmla="*/ 2405449 h 2405449"/>
              <a:gd name="connsiteX1" fmla="*/ 8238 w 3960340"/>
              <a:gd name="connsiteY1" fmla="*/ 0 h 2405449"/>
              <a:gd name="connsiteX2" fmla="*/ 3960340 w 3960340"/>
              <a:gd name="connsiteY2" fmla="*/ 2388973 h 2405449"/>
              <a:gd name="connsiteX3" fmla="*/ 0 w 3960340"/>
              <a:gd name="connsiteY3" fmla="*/ 2405449 h 2405449"/>
              <a:gd name="connsiteX0" fmla="*/ 0 w 3960340"/>
              <a:gd name="connsiteY0" fmla="*/ 2405449 h 2405449"/>
              <a:gd name="connsiteX1" fmla="*/ 8238 w 3960340"/>
              <a:gd name="connsiteY1" fmla="*/ 0 h 2405449"/>
              <a:gd name="connsiteX2" fmla="*/ 3960340 w 3960340"/>
              <a:gd name="connsiteY2" fmla="*/ 2388973 h 2405449"/>
              <a:gd name="connsiteX3" fmla="*/ 0 w 3960340"/>
              <a:gd name="connsiteY3" fmla="*/ 2405449 h 240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0340" h="2405449">
                <a:moveTo>
                  <a:pt x="0" y="2405449"/>
                </a:moveTo>
                <a:lnTo>
                  <a:pt x="8238" y="0"/>
                </a:lnTo>
                <a:cubicBezTo>
                  <a:pt x="1583725" y="2630616"/>
                  <a:pt x="3241588" y="1167029"/>
                  <a:pt x="3960340" y="2388973"/>
                </a:cubicBezTo>
                <a:lnTo>
                  <a:pt x="0" y="2405449"/>
                </a:lnTo>
                <a:close/>
              </a:path>
            </a:pathLst>
          </a:custGeom>
          <a:solidFill>
            <a:srgbClr val="C0504D">
              <a:lumMod val="50000"/>
            </a:srgbClr>
          </a:solidFill>
          <a:ln w="25400" cap="flat" cmpd="sng" algn="ctr">
            <a:solidFill>
              <a:srgbClr val="C0504D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-15797"/>
            <a:ext cx="2362200" cy="5368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4186" y="6589002"/>
            <a:ext cx="42290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>
                <a:latin typeface="Arial Narrow" panose="020B0606020202030204" pitchFamily="34" charset="0"/>
              </a:rPr>
              <a:t>Photo Credit: Charlotte, NC. NCDOT &amp; Paul LaFleur FHWA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5932" y="1451665"/>
            <a:ext cx="7620000" cy="3192669"/>
          </a:xfrm>
          <a:prstGeom prst="rect">
            <a:avLst/>
          </a:prstGeom>
          <a:solidFill>
            <a:srgbClr val="D9D9D9">
              <a:alpha val="69804"/>
            </a:srgb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  <a:ea typeface="+mj-ea"/>
                <a:cs typeface="+mj-cs"/>
              </a:rPr>
              <a:t>Phasing of Analysis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DDDDDD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000" dirty="0">
                <a:solidFill>
                  <a:srgbClr val="632523"/>
                </a:solidFill>
                <a:latin typeface="Calibri Light" panose="020F0302020204030204" pitchFamily="34" charset="0"/>
              </a:rPr>
              <a:t>Fourth Phase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</a:rPr>
              <a:t>: Identification of Existing Three-Lane Configurations</a:t>
            </a:r>
          </a:p>
          <a:p>
            <a:pPr marL="384048" lvl="1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DDDDDD"/>
              </a:buClr>
              <a:buFont typeface="Calibri" pitchFamily="34" charset="0"/>
              <a:buChar char="◦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</a:rPr>
              <a:t>Secondary Screening</a:t>
            </a:r>
          </a:p>
          <a:p>
            <a:pPr marL="566928" lvl="2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DDDDDD"/>
              </a:buClr>
              <a:buFont typeface="Calibri" pitchFamily="34" charset="0"/>
              <a:buChar char="◦"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</a:rPr>
              <a:t>Change of query to identify three-lane configurations-(TWLTL)</a:t>
            </a:r>
          </a:p>
          <a:p>
            <a:pPr marL="566928" lvl="2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DDDDDD"/>
              </a:buClr>
              <a:buFont typeface="Calibri" pitchFamily="34" charset="0"/>
              <a:buChar char="◦"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</a:rPr>
              <a:t>Repeated Phases 1-3</a:t>
            </a:r>
          </a:p>
          <a:p>
            <a:pPr marL="566928" lvl="2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DDDDDD"/>
              </a:buClr>
              <a:buFont typeface="Calibri" pitchFamily="34" charset="0"/>
              <a:buChar char="◦"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</a:rPr>
              <a:t>Initial identification was supplemented by two sources</a:t>
            </a:r>
          </a:p>
          <a:p>
            <a:pPr marL="749808" lvl="3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DDDDDD"/>
              </a:buClr>
              <a:buFont typeface="Calibri" pitchFamily="34" charset="0"/>
              <a:buChar char="◦"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</a:rPr>
              <a:t>Internal spreadsheet of known locations</a:t>
            </a:r>
          </a:p>
          <a:p>
            <a:pPr marL="749808" lvl="3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DDDDDD"/>
              </a:buClr>
              <a:buFont typeface="Calibri" pitchFamily="34" charset="0"/>
              <a:buChar char="◦"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</a:rPr>
              <a:t>“Iowa’s Experience with Road Diet Measures: Use of Bayesian Approach to Assess Impacts on Crash Frequencies and Crash Rates”-Michael Pawlovich</a:t>
            </a:r>
          </a:p>
          <a:p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915932" y="1981200"/>
            <a:ext cx="76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553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Phasing of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32523"/>
                </a:solidFill>
                <a:latin typeface="Calibri Light" panose="020F0302020204030204" pitchFamily="34" charset="0"/>
              </a:rPr>
              <a:t>Fifth Phase</a:t>
            </a:r>
            <a:r>
              <a:rPr lang="en-US" dirty="0">
                <a:latin typeface="Calibri Light" panose="020F0302020204030204" pitchFamily="34" charset="0"/>
              </a:rPr>
              <a:t>: Quality Control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Nothing is perfect</a:t>
            </a:r>
          </a:p>
          <a:p>
            <a:pPr lvl="2"/>
            <a:r>
              <a:rPr lang="en-US" dirty="0">
                <a:latin typeface="Calibri Light" panose="020F0302020204030204" pitchFamily="34" charset="0"/>
              </a:rPr>
              <a:t>Data</a:t>
            </a:r>
          </a:p>
          <a:p>
            <a:pPr lvl="2"/>
            <a:r>
              <a:rPr lang="en-US" dirty="0">
                <a:latin typeface="Calibri Light" panose="020F0302020204030204" pitchFamily="34" charset="0"/>
              </a:rPr>
              <a:t>Visual inspection of each potential candidate and existing three-lane sites</a:t>
            </a:r>
          </a:p>
          <a:p>
            <a:pPr lvl="3"/>
            <a:r>
              <a:rPr lang="en-US" dirty="0">
                <a:latin typeface="Calibri Light" panose="020F0302020204030204" pitchFamily="34" charset="0"/>
              </a:rPr>
              <a:t>Aerial and street view photos</a:t>
            </a:r>
          </a:p>
          <a:p>
            <a:pPr lvl="3"/>
            <a:r>
              <a:rPr lang="en-US" dirty="0">
                <a:latin typeface="Calibri Light" panose="020F0302020204030204" pitchFamily="34" charset="0"/>
              </a:rPr>
              <a:t>This phase resulted in re-aggregation of some selected sites.</a:t>
            </a:r>
          </a:p>
        </p:txBody>
      </p:sp>
      <p:pic>
        <p:nvPicPr>
          <p:cNvPr id="4" name="Picture 3" descr="아래에서 go through 를 사용하여 문장을 만들어보고 ...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" t="1501" r="2933" b="3522"/>
          <a:stretch/>
        </p:blipFill>
        <p:spPr>
          <a:xfrm>
            <a:off x="6324600" y="3810001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7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7543800" cy="764957"/>
          </a:xfrm>
        </p:spPr>
        <p:txBody>
          <a:bodyPr>
            <a:normAutofit/>
          </a:bodyPr>
          <a:lstStyle/>
          <a:p>
            <a:r>
              <a:rPr lang="en-US" sz="3200" dirty="0"/>
              <a:t>Candidate Locations in Des Moines Metro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47" y="3733800"/>
            <a:ext cx="8601075" cy="13232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98" y="5505997"/>
            <a:ext cx="8601076" cy="4620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201" y="5969887"/>
            <a:ext cx="8601076" cy="4235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b="2229"/>
          <a:stretch/>
        </p:blipFill>
        <p:spPr>
          <a:xfrm>
            <a:off x="305859" y="1828800"/>
            <a:ext cx="8601076" cy="19574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627" y="5057042"/>
            <a:ext cx="8585540" cy="45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15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398"/>
            <a:ext cx="9144000" cy="706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49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K:\CDOT Planning Div\Photos\Pictures for Scott to Sort\Bucket\bucket 1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6326" cy="68738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71800" y="5364051"/>
            <a:ext cx="2743200" cy="1224951"/>
          </a:xfrm>
          <a:prstGeom prst="rect">
            <a:avLst/>
          </a:prstGeom>
          <a:solidFill>
            <a:schemeClr val="tx2">
              <a:lumMod val="95000"/>
              <a:lumOff val="5000"/>
              <a:alpha val="5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srgbClr val="72A376"/>
              </a:buClr>
            </a:pPr>
            <a:r>
              <a:rPr lang="en-US" sz="160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Samuel Sturtz </a:t>
            </a:r>
          </a:p>
          <a:p>
            <a:pPr lvl="0" algn="ctr">
              <a:spcBef>
                <a:spcPct val="20000"/>
              </a:spcBef>
              <a:buClr>
                <a:srgbClr val="72A376"/>
              </a:buClr>
            </a:pPr>
            <a:r>
              <a:rPr lang="en-US" sz="160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Transportation Planner</a:t>
            </a:r>
          </a:p>
          <a:p>
            <a:pPr lvl="0" algn="ctr">
              <a:spcBef>
                <a:spcPct val="20000"/>
              </a:spcBef>
              <a:buClr>
                <a:srgbClr val="72A376"/>
              </a:buClr>
            </a:pPr>
            <a:r>
              <a:rPr lang="en-US" sz="160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Iowa Department of Transportation </a:t>
            </a:r>
          </a:p>
          <a:p>
            <a:pPr lvl="0" algn="ctr">
              <a:spcBef>
                <a:spcPct val="20000"/>
              </a:spcBef>
              <a:buClr>
                <a:srgbClr val="72A376"/>
              </a:buClr>
            </a:pPr>
            <a:r>
              <a:rPr lang="en-US" sz="1600" dirty="0">
                <a:solidFill>
                  <a:prstClr val="white"/>
                </a:solidFill>
                <a:latin typeface="Arial Narrow" panose="020B0606020202030204" pitchFamily="34" charset="0"/>
              </a:rPr>
              <a:t>samuel.sturtz@dot.iowa.gov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94186" y="6589002"/>
            <a:ext cx="42290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Narrow" panose="020B0606020202030204" pitchFamily="34" charset="0"/>
              </a:rPr>
              <a:t>Photo Credit: Charlotte, NC. NCDOT &amp; Paul LaFleur FHWA</a:t>
            </a:r>
          </a:p>
        </p:txBody>
      </p:sp>
    </p:spTree>
    <p:extLst>
      <p:ext uri="{BB962C8B-B14F-4D97-AF65-F5344CB8AC3E}">
        <p14:creationId xmlns:p14="http://schemas.microsoft.com/office/powerpoint/2010/main" val="1180787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is a Reconfiguration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510"/>
          <a:stretch/>
        </p:blipFill>
        <p:spPr>
          <a:xfrm>
            <a:off x="2272347" y="1905000"/>
            <a:ext cx="4645025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0309" y="5057595"/>
            <a:ext cx="42290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>
                <a:latin typeface="Arial Narrow" panose="020B0606020202030204" pitchFamily="34" charset="0"/>
              </a:rPr>
              <a:t>Photo Credit: Paul LaFleur FHWA</a:t>
            </a:r>
          </a:p>
        </p:txBody>
      </p:sp>
    </p:spTree>
    <p:extLst>
      <p:ext uri="{BB962C8B-B14F-4D97-AF65-F5344CB8AC3E}">
        <p14:creationId xmlns:p14="http://schemas.microsoft.com/office/powerpoint/2010/main" val="4138863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143000"/>
            <a:ext cx="7543800" cy="594361"/>
          </a:xfrm>
        </p:spPr>
        <p:txBody>
          <a:bodyPr>
            <a:normAutofit/>
          </a:bodyPr>
          <a:lstStyle/>
          <a:p>
            <a:r>
              <a:rPr lang="en-US" sz="3200" dirty="0"/>
              <a:t>What do others look like?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4173" y="1802907"/>
            <a:ext cx="5301374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173" y="4546107"/>
            <a:ext cx="5296935" cy="14570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12009" y="6003166"/>
            <a:ext cx="42290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>
                <a:latin typeface="Arial Narrow" panose="020B0606020202030204" pitchFamily="34" charset="0"/>
              </a:rPr>
              <a:t>Photo Credit: Paul LaFleur FHWA</a:t>
            </a:r>
          </a:p>
        </p:txBody>
      </p:sp>
    </p:spTree>
    <p:extLst>
      <p:ext uri="{BB962C8B-B14F-4D97-AF65-F5344CB8AC3E}">
        <p14:creationId xmlns:p14="http://schemas.microsoft.com/office/powerpoint/2010/main" val="1886748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4437" y="1981200"/>
            <a:ext cx="4219575" cy="379095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2960" y="1143000"/>
            <a:ext cx="7543800" cy="594361"/>
          </a:xfrm>
        </p:spPr>
        <p:txBody>
          <a:bodyPr>
            <a:normAutofit/>
          </a:bodyPr>
          <a:lstStyle/>
          <a:p>
            <a:r>
              <a:rPr lang="en-US" sz="3200" dirty="0"/>
              <a:t>Why consider a reconfiguration?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5664428"/>
            <a:ext cx="42290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>
                <a:latin typeface="Arial Narrow" panose="020B0606020202030204" pitchFamily="34" charset="0"/>
              </a:rPr>
              <a:t>Photo Credit: Paul LaFleur FHWA</a:t>
            </a:r>
          </a:p>
        </p:txBody>
      </p:sp>
    </p:spTree>
    <p:extLst>
      <p:ext uri="{BB962C8B-B14F-4D97-AF65-F5344CB8AC3E}">
        <p14:creationId xmlns:p14="http://schemas.microsoft.com/office/powerpoint/2010/main" val="3445705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Statewide Screening for Lane Reconfiguration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alibri Light" panose="020F0302020204030204" pitchFamily="34" charset="0"/>
              </a:rPr>
              <a:t>Background of Project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Peer exchange opportunity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Current applications coming online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Opportunities to implement</a:t>
            </a:r>
          </a:p>
          <a:p>
            <a:pPr lvl="2"/>
            <a:r>
              <a:rPr lang="en-US" sz="1800" dirty="0">
                <a:latin typeface="Calibri Light" panose="020F0302020204030204" pitchFamily="34" charset="0"/>
              </a:rPr>
              <a:t>Intuition</a:t>
            </a:r>
          </a:p>
          <a:p>
            <a:pPr lvl="2"/>
            <a:r>
              <a:rPr lang="en-US" sz="1800" dirty="0">
                <a:latin typeface="Calibri Light" panose="020F0302020204030204" pitchFamily="34" charset="0"/>
              </a:rPr>
              <a:t>Data driven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724400" y="1845734"/>
            <a:ext cx="4229100" cy="2902145"/>
            <a:chOff x="4616313" y="2286000"/>
            <a:chExt cx="4229100" cy="29021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16313" y="2286000"/>
              <a:ext cx="4229100" cy="268605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616314" y="4972701"/>
              <a:ext cx="422909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i="1" dirty="0">
                  <a:latin typeface="Arial Narrow" panose="020B0606020202030204" pitchFamily="34" charset="0"/>
                </a:rPr>
                <a:t>Photo Credit: Jennifer Atkinson and Paul LaFleur FHWA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5670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Feasibility of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libri Light" panose="020F0302020204030204" pitchFamily="34" charset="0"/>
              </a:rPr>
              <a:t>Factors for determining feasibility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Roadway function and environment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Overall traffic volume and level of service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Turn volumes and patterns 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Frequent-stop and/or slow-moving vehicles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Weaving, speed, and queues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Crash types and patterns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Pedestrian and bike activity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Right-of-way availability, cost and acquisition impacts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General characteristics: parallel roadways, offset minor street intersections, parking, corner radii, and at-grad railroad crossings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917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Limitations of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>
                <a:latin typeface="Calibri Light" panose="020F0302020204030204" pitchFamily="34" charset="0"/>
              </a:rPr>
              <a:t>Data</a:t>
            </a:r>
          </a:p>
          <a:p>
            <a:pPr lvl="2"/>
            <a:r>
              <a:rPr lang="en-US" dirty="0">
                <a:latin typeface="Calibri Light" panose="020F0302020204030204" pitchFamily="34" charset="0"/>
              </a:rPr>
              <a:t>Only as good as what is available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Scope</a:t>
            </a:r>
          </a:p>
          <a:p>
            <a:pPr lvl="2"/>
            <a:r>
              <a:rPr lang="en-US" dirty="0">
                <a:latin typeface="Calibri Light" panose="020F0302020204030204" pitchFamily="34" charset="0"/>
              </a:rPr>
              <a:t>Entire state limits granularity of analysis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Time</a:t>
            </a:r>
          </a:p>
          <a:p>
            <a:pPr lvl="2"/>
            <a:endParaRPr lang="en-US" dirty="0">
              <a:latin typeface="Calibri Light" panose="020F03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부모님보험]60대후반 어머니아버지 무진사 의료실비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360" y="3557694"/>
            <a:ext cx="23114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59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Analysis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166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 Light" panose="020F0302020204030204" pitchFamily="34" charset="0"/>
              </a:rPr>
              <a:t>Data Elements</a:t>
            </a:r>
          </a:p>
          <a:p>
            <a:pPr lvl="1"/>
            <a:r>
              <a:rPr lang="en-US" sz="2000" dirty="0">
                <a:latin typeface="Calibri Light" panose="020F0302020204030204" pitchFamily="34" charset="0"/>
              </a:rPr>
              <a:t>Network screening elements</a:t>
            </a:r>
          </a:p>
          <a:p>
            <a:pPr lvl="2"/>
            <a:r>
              <a:rPr lang="en-US" sz="1800" dirty="0">
                <a:latin typeface="Calibri Light" panose="020F0302020204030204" pitchFamily="34" charset="0"/>
              </a:rPr>
              <a:t>Roadway data elements</a:t>
            </a:r>
          </a:p>
          <a:p>
            <a:pPr lvl="3"/>
            <a:r>
              <a:rPr lang="en-US" dirty="0">
                <a:latin typeface="Calibri Light" panose="020F0302020204030204" pitchFamily="34" charset="0"/>
              </a:rPr>
              <a:t>Number of lanes</a:t>
            </a:r>
          </a:p>
          <a:p>
            <a:pPr lvl="3"/>
            <a:r>
              <a:rPr lang="en-US" dirty="0">
                <a:latin typeface="Calibri Light" panose="020F0302020204030204" pitchFamily="34" charset="0"/>
              </a:rPr>
              <a:t>Median type</a:t>
            </a:r>
          </a:p>
          <a:p>
            <a:pPr lvl="3"/>
            <a:r>
              <a:rPr lang="en-US" dirty="0">
                <a:latin typeface="Calibri Light" panose="020F0302020204030204" pitchFamily="34" charset="0"/>
              </a:rPr>
              <a:t>AADT</a:t>
            </a:r>
          </a:p>
          <a:p>
            <a:pPr lvl="3"/>
            <a:r>
              <a:rPr lang="en-US" dirty="0">
                <a:latin typeface="Calibri Light" panose="020F0302020204030204" pitchFamily="34" charset="0"/>
              </a:rPr>
              <a:t>Major and minor intersections</a:t>
            </a:r>
          </a:p>
          <a:p>
            <a:pPr lvl="3"/>
            <a:r>
              <a:rPr lang="en-US" dirty="0">
                <a:latin typeface="Calibri Light" panose="020F0302020204030204" pitchFamily="34" charset="0"/>
              </a:rPr>
              <a:t>Business and private entrances</a:t>
            </a:r>
          </a:p>
          <a:p>
            <a:pPr marL="566928" lvl="3" indent="0">
              <a:buNone/>
            </a:pPr>
            <a:endParaRPr lang="en-US" dirty="0">
              <a:latin typeface="Calibri Light" panose="020F0302020204030204" pitchFamily="34" charset="0"/>
            </a:endParaRPr>
          </a:p>
          <a:p>
            <a:pPr lvl="2"/>
            <a:r>
              <a:rPr lang="en-US" sz="1800" dirty="0">
                <a:latin typeface="Calibri Light" panose="020F0302020204030204" pitchFamily="34" charset="0"/>
              </a:rPr>
              <a:t>Additional data elements</a:t>
            </a:r>
          </a:p>
          <a:p>
            <a:pPr lvl="3"/>
            <a:r>
              <a:rPr lang="en-US" dirty="0">
                <a:latin typeface="Calibri Light" panose="020F0302020204030204" pitchFamily="34" charset="0"/>
              </a:rPr>
              <a:t>Signalized intersections</a:t>
            </a:r>
          </a:p>
          <a:p>
            <a:pPr lvl="3"/>
            <a:r>
              <a:rPr lang="en-US" dirty="0">
                <a:latin typeface="Calibri Light" panose="020F0302020204030204" pitchFamily="34" charset="0"/>
              </a:rPr>
              <a:t>Segment level crash data</a:t>
            </a:r>
          </a:p>
          <a:p>
            <a:endParaRPr lang="en-US" dirty="0"/>
          </a:p>
        </p:txBody>
      </p:sp>
      <p:pic>
        <p:nvPicPr>
          <p:cNvPr id="5" name="Picture 4" descr="leadinginnovation11a - Where is Your Hardhat? - Leadership in a 21st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535" y="2833147"/>
            <a:ext cx="2943225" cy="303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61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Phasing of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4521200" cy="4023360"/>
          </a:xfrm>
        </p:spPr>
        <p:txBody>
          <a:bodyPr>
            <a:norm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First Phase: Querying of Data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High level screening</a:t>
            </a:r>
          </a:p>
          <a:p>
            <a:pPr lvl="2"/>
            <a:r>
              <a:rPr lang="en-US" dirty="0">
                <a:latin typeface="Calibri Light" panose="020F0302020204030204" pitchFamily="34" charset="0"/>
              </a:rPr>
              <a:t>All segments including</a:t>
            </a:r>
          </a:p>
          <a:p>
            <a:pPr lvl="3"/>
            <a:r>
              <a:rPr lang="en-US" dirty="0">
                <a:latin typeface="Calibri Light" panose="020F0302020204030204" pitchFamily="34" charset="0"/>
              </a:rPr>
              <a:t>4 lanes</a:t>
            </a:r>
          </a:p>
          <a:p>
            <a:pPr lvl="3"/>
            <a:r>
              <a:rPr lang="en-US" dirty="0">
                <a:latin typeface="Calibri Light" panose="020F0302020204030204" pitchFamily="34" charset="0"/>
              </a:rPr>
              <a:t>No median</a:t>
            </a:r>
          </a:p>
          <a:p>
            <a:pPr lvl="3"/>
            <a:r>
              <a:rPr lang="en-US" dirty="0">
                <a:latin typeface="Calibri Light" panose="020F0302020204030204" pitchFamily="34" charset="0"/>
              </a:rPr>
              <a:t>Two way</a:t>
            </a:r>
          </a:p>
          <a:p>
            <a:pPr lvl="2"/>
            <a:r>
              <a:rPr lang="en-US" dirty="0">
                <a:latin typeface="Calibri Light" panose="020F0302020204030204" pitchFamily="34" charset="0"/>
              </a:rPr>
              <a:t>Varying lengths included</a:t>
            </a:r>
          </a:p>
          <a:p>
            <a:pPr lvl="2"/>
            <a:r>
              <a:rPr lang="en-US" dirty="0">
                <a:latin typeface="Calibri Light" panose="020F0302020204030204" pitchFamily="34" charset="0"/>
              </a:rPr>
              <a:t>AADT</a:t>
            </a:r>
          </a:p>
          <a:p>
            <a:pPr lvl="3"/>
            <a:r>
              <a:rPr lang="en-US" dirty="0">
                <a:latin typeface="Calibri Light" panose="020F0302020204030204" pitchFamily="34" charset="0"/>
              </a:rPr>
              <a:t>Further restricted=&lt;18,000</a:t>
            </a:r>
          </a:p>
          <a:p>
            <a:pPr lvl="3"/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97585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1387</TotalTime>
  <Words>506</Words>
  <Application>Microsoft Office PowerPoint</Application>
  <PresentationFormat>On-screen Show (4:3)</PresentationFormat>
  <Paragraphs>113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Retrospect</vt:lpstr>
      <vt:lpstr>Statewide Lane Reconfiguration Screening</vt:lpstr>
      <vt:lpstr>What is a Reconfiguration</vt:lpstr>
      <vt:lpstr>What do others look like?</vt:lpstr>
      <vt:lpstr>Why consider a reconfiguration?</vt:lpstr>
      <vt:lpstr>Statewide Screening for Lane Reconfiguration</vt:lpstr>
      <vt:lpstr>Feasibility of Study</vt:lpstr>
      <vt:lpstr>Limitations of Screening</vt:lpstr>
      <vt:lpstr>Analysis Structure</vt:lpstr>
      <vt:lpstr>Phasing of Analysis</vt:lpstr>
      <vt:lpstr>Phasing of Analysis</vt:lpstr>
      <vt:lpstr>Phasing of Analysis</vt:lpstr>
      <vt:lpstr>PowerPoint Presentation</vt:lpstr>
      <vt:lpstr>Phasing of Analysis</vt:lpstr>
      <vt:lpstr>Candidate Locations in Des Moines Metro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S</dc:creator>
  <cp:lastModifiedBy>Sturtz, Samuel</cp:lastModifiedBy>
  <cp:revision>81</cp:revision>
  <dcterms:created xsi:type="dcterms:W3CDTF">2016-08-18T19:33:11Z</dcterms:created>
  <dcterms:modified xsi:type="dcterms:W3CDTF">2017-05-22T15:49:00Z</dcterms:modified>
</cp:coreProperties>
</file>