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98" r:id="rId3"/>
    <p:sldMasterId id="2147483709" r:id="rId4"/>
  </p:sldMasterIdLst>
  <p:notesMasterIdLst>
    <p:notesMasterId r:id="rId20"/>
  </p:notesMasterIdLst>
  <p:handoutMasterIdLst>
    <p:handoutMasterId r:id="rId21"/>
  </p:handoutMasterIdLst>
  <p:sldIdLst>
    <p:sldId id="1298" r:id="rId5"/>
    <p:sldId id="1299" r:id="rId6"/>
    <p:sldId id="1300" r:id="rId7"/>
    <p:sldId id="1301" r:id="rId8"/>
    <p:sldId id="1302" r:id="rId9"/>
    <p:sldId id="1303" r:id="rId10"/>
    <p:sldId id="1304" r:id="rId11"/>
    <p:sldId id="1305" r:id="rId12"/>
    <p:sldId id="1306" r:id="rId13"/>
    <p:sldId id="1307" r:id="rId14"/>
    <p:sldId id="1308" r:id="rId15"/>
    <p:sldId id="1309" r:id="rId16"/>
    <p:sldId id="1310" r:id="rId17"/>
    <p:sldId id="1311" r:id="rId18"/>
    <p:sldId id="1312" r:id="rId19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4C6E"/>
    <a:srgbClr val="B43E1F"/>
    <a:srgbClr val="8DC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2969" autoAdjust="0"/>
  </p:normalViewPr>
  <p:slideViewPr>
    <p:cSldViewPr>
      <p:cViewPr varScale="1">
        <p:scale>
          <a:sx n="132" d="100"/>
          <a:sy n="132" d="100"/>
        </p:scale>
        <p:origin x="96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0E1F19-DADE-4FD1-B754-83EA7C0E2D20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B19D18-04FB-4825-BC68-8A4D1C0D8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73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AD04A0-6CD9-4E5C-9C88-A66243022FAD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C4C276-97D9-4276-B965-3953F69C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8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 userDrawn="1"/>
        </p:nvGrpSpPr>
        <p:grpSpPr>
          <a:xfrm>
            <a:off x="-2" y="276233"/>
            <a:ext cx="9144001" cy="4886317"/>
            <a:chOff x="-24" y="342900"/>
            <a:chExt cx="12192024" cy="6515101"/>
          </a:xfrm>
        </p:grpSpPr>
        <p:sp>
          <p:nvSpPr>
            <p:cNvPr id="8" name="Rectangle 7"/>
            <p:cNvSpPr/>
            <p:nvPr/>
          </p:nvSpPr>
          <p:spPr>
            <a:xfrm>
              <a:off x="0" y="1074421"/>
              <a:ext cx="365760" cy="5783580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9818" y="342900"/>
              <a:ext cx="335657" cy="6515100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9295" y="2446021"/>
              <a:ext cx="350700" cy="4411980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53815" y="1737360"/>
              <a:ext cx="350695" cy="5120640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5311036" y="-503767"/>
              <a:ext cx="350729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4533796" y="625047"/>
              <a:ext cx="350729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4899556" y="601876"/>
              <a:ext cx="350729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5593080" y="259080"/>
              <a:ext cx="1005840" cy="12192000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2184" y="4806878"/>
              <a:ext cx="350729" cy="351120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52182" y="6198671"/>
              <a:ext cx="350729" cy="347472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52183" y="5499771"/>
              <a:ext cx="350729" cy="351574"/>
            </a:xfrm>
            <a:prstGeom prst="rect">
              <a:avLst/>
            </a:prstGeom>
            <a:solidFill>
              <a:srgbClr val="789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1446" y="5851920"/>
              <a:ext cx="350729" cy="347472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1441" y="5158900"/>
              <a:ext cx="350729" cy="345310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0721" y="4808800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1441" y="6545181"/>
              <a:ext cx="350729" cy="312819"/>
            </a:xfrm>
            <a:prstGeom prst="rect">
              <a:avLst/>
            </a:prstGeom>
            <a:solidFill>
              <a:srgbClr val="CA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0717" y="6199246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0721" y="5503727"/>
              <a:ext cx="350729" cy="347472"/>
            </a:xfrm>
            <a:prstGeom prst="rect">
              <a:avLst/>
            </a:prstGeom>
            <a:solidFill>
              <a:srgbClr val="F39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5158080"/>
              <a:ext cx="350729" cy="34747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5851199"/>
              <a:ext cx="350729" cy="34747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24" y="6546718"/>
              <a:ext cx="350729" cy="311282"/>
            </a:xfrm>
            <a:prstGeom prst="rect">
              <a:avLst/>
            </a:prstGeom>
            <a:solidFill>
              <a:srgbClr val="FFE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938" y="5899158"/>
              <a:ext cx="1760279" cy="911843"/>
            </a:xfrm>
            <a:prstGeom prst="rect">
              <a:avLst/>
            </a:prstGeom>
          </p:spPr>
        </p:pic>
      </p:grp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343150"/>
            <a:ext cx="7772400" cy="564356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0" y="2876550"/>
            <a:ext cx="7772400" cy="6096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sub-heading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295400" y="3594723"/>
            <a:ext cx="7772400" cy="3223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203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3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E95D65-9151-4A58-9336-14A442FE58C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C4A501E-66F5-4657-AE65-1721F06D1D6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17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25BCFB-2E92-494D-BF11-823150D5FF5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706230-0E57-430B-9254-C6663C5996F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95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D170F5-9814-4819-82CB-3EC01A301C0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7E83E9A-71E2-4981-AED4-A0CD47B13A5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35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99BD5E-9AD3-434E-BA1F-0A8CCD92B02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90E1A60-E0B4-4A96-AABD-A341E835A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05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569F1C-18A0-4349-9905-71ADDCC8F5F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7C0DB14-FEC6-4B96-B748-A25C9DCF681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6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F2B1574-559F-40F6-8ECD-DDA72B6DD6A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6A9064F-1681-48A7-9B95-BE9B1A7B945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59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9B80ECB-5D3B-4A6B-9A98-58B7755488E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09D25F-C113-42A8-BCC6-F0936E59F99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66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A564A4F-2E58-4502-BC41-FA30E0B1009A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F35F7A8-BDFC-4B2B-805D-13CDD4C64E5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7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A80228B-95D9-49AF-92DE-6D6349E09143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E5F7994-65FA-4730-B01F-9F53BC8CE05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563299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769278"/>
            <a:ext cx="8305800" cy="228316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18" y="4389120"/>
            <a:ext cx="9143983" cy="754379"/>
            <a:chOff x="18" y="4389120"/>
            <a:chExt cx="9143983" cy="754379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047750"/>
            <a:ext cx="8229600" cy="3200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156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CFA7C4-CFBF-48EB-840E-A1E25CA204E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9B474E4-8063-4AD0-B8C3-E0B591E29AF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44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222EEA-2C31-4F86-B0EC-5EAB51136C4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10/16/2018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F8E1468-FAF9-4EB4-8A15-08A8825FEBB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0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 userDrawn="1"/>
        </p:nvSpPr>
        <p:spPr bwMode="auto">
          <a:xfrm>
            <a:off x="3962400" y="1428753"/>
            <a:ext cx="5181600" cy="2308225"/>
          </a:xfrm>
          <a:prstGeom prst="rect">
            <a:avLst/>
          </a:prstGeom>
          <a:solidFill>
            <a:srgbClr val="E7E5E3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grpSp>
        <p:nvGrpSpPr>
          <p:cNvPr id="14" name="Group 14"/>
          <p:cNvGrpSpPr>
            <a:grpSpLocks/>
          </p:cNvGrpSpPr>
          <p:nvPr userDrawn="1"/>
        </p:nvGrpSpPr>
        <p:grpSpPr bwMode="auto">
          <a:xfrm>
            <a:off x="8001002" y="4719638"/>
            <a:ext cx="835025" cy="201612"/>
            <a:chOff x="4689" y="3840"/>
            <a:chExt cx="526" cy="141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4689" y="3840"/>
              <a:ext cx="129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4888" y="3840"/>
              <a:ext cx="127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5088" y="3840"/>
              <a:ext cx="127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838200" y="3806825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733552"/>
            <a:ext cx="3048000" cy="15788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84446" y="319772"/>
            <a:ext cx="2236986" cy="626356"/>
          </a:xfrm>
          <a:prstGeom prst="rect">
            <a:avLst/>
          </a:prstGeom>
        </p:spPr>
      </p:pic>
      <p:pic>
        <p:nvPicPr>
          <p:cNvPr id="16" name="Picture 15" descr="RDG_logo_2colors_transparent_RGB.png"/>
          <p:cNvPicPr>
            <a:picLocks noChangeAspect="1"/>
          </p:cNvPicPr>
          <p:nvPr userDrawn="1"/>
        </p:nvPicPr>
        <p:blipFill rotWithShape="1">
          <a:blip r:embed="rId4" cstate="print"/>
          <a:srcRect t="17845" b="18419"/>
          <a:stretch/>
        </p:blipFill>
        <p:spPr bwMode="auto">
          <a:xfrm>
            <a:off x="6283093" y="410974"/>
            <a:ext cx="1901504" cy="56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89137" y="466268"/>
            <a:ext cx="646891" cy="3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0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66750"/>
            <a:ext cx="86868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20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4869326"/>
            <a:ext cx="1551966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4869326"/>
            <a:ext cx="5029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1" y="4869323"/>
            <a:ext cx="918248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>
              <a:defRPr/>
            </a:pPr>
            <a:fld id="{05312E7F-2611-4728-B972-466114133D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686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038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</a:blip>
          <a:srcRect t="34210" b="6562"/>
          <a:stretch/>
        </p:blipFill>
        <p:spPr>
          <a:xfrm>
            <a:off x="0" y="2097090"/>
            <a:ext cx="9144000" cy="3046412"/>
          </a:xfrm>
          <a:prstGeom prst="rect">
            <a:avLst/>
          </a:prstGeom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 flipH="1">
            <a:off x="0" y="2097088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822326" y="1673227"/>
            <a:ext cx="1190625" cy="287338"/>
            <a:chOff x="4689" y="3840"/>
            <a:chExt cx="526" cy="141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4689" y="3840"/>
              <a:ext cx="129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4888" y="3840"/>
              <a:ext cx="127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5088" y="3840"/>
              <a:ext cx="127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1621632"/>
            <a:ext cx="655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 sz="24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 userDrawn="1"/>
        </p:nvSpPr>
        <p:spPr bwMode="auto">
          <a:xfrm>
            <a:off x="4027714" y="2116675"/>
            <a:ext cx="4887686" cy="2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bg1">
                    <a:lumMod val="65000"/>
                  </a:schemeClr>
                </a:solidFill>
                <a:latin typeface="Myriad Web" pitchFamily="34" charset="0"/>
                <a:ea typeface="+mn-ea"/>
                <a:cs typeface="+mn-cs"/>
              </a:rPr>
              <a:t>Downtown Des Moines Water Trails Engineering Study</a:t>
            </a:r>
          </a:p>
        </p:txBody>
      </p:sp>
    </p:spTree>
    <p:extLst>
      <p:ext uri="{BB962C8B-B14F-4D97-AF65-F5344CB8AC3E}">
        <p14:creationId xmlns:p14="http://schemas.microsoft.com/office/powerpoint/2010/main" val="3099446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66750"/>
            <a:ext cx="43434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666750"/>
            <a:ext cx="43434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4857753"/>
            <a:ext cx="1551966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4857753"/>
            <a:ext cx="5029200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1" y="4857750"/>
            <a:ext cx="918248" cy="18288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8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514352"/>
            <a:ext cx="434340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47750"/>
            <a:ext cx="4343400" cy="3733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514352"/>
            <a:ext cx="434340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047750"/>
            <a:ext cx="4343400" cy="3733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205740"/>
            <a:ext cx="8686800" cy="1943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4857753"/>
            <a:ext cx="1551966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4857753"/>
            <a:ext cx="5029200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1" y="4857750"/>
            <a:ext cx="918248" cy="18288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89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83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666750"/>
            <a:ext cx="4267200" cy="396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48200" y="666749"/>
            <a:ext cx="4267200" cy="1993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800350"/>
            <a:ext cx="42672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4857753"/>
            <a:ext cx="1551966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4857753"/>
            <a:ext cx="5029200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1" y="4857750"/>
            <a:ext cx="918248" cy="18288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899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666750"/>
            <a:ext cx="4343400" cy="39624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800600" y="666750"/>
            <a:ext cx="4114800" cy="396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4857753"/>
            <a:ext cx="1551966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4857753"/>
            <a:ext cx="5029200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1" y="4857750"/>
            <a:ext cx="918248" cy="18288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6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563299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769278"/>
            <a:ext cx="8305800" cy="228316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047750"/>
            <a:ext cx="8229600" cy="3200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921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305800" y="4903789"/>
            <a:ext cx="522288" cy="115887"/>
            <a:chOff x="5232" y="4080"/>
            <a:chExt cx="329" cy="81"/>
          </a:xfrm>
        </p:grpSpPr>
        <p:sp>
          <p:nvSpPr>
            <p:cNvPr id="3" name="Oval 9"/>
            <p:cNvSpPr>
              <a:spLocks noChangeArrowheads="1"/>
            </p:cNvSpPr>
            <p:nvPr/>
          </p:nvSpPr>
          <p:spPr bwMode="auto">
            <a:xfrm>
              <a:off x="5232" y="4080"/>
              <a:ext cx="80" cy="8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4" name="Oval 10"/>
            <p:cNvSpPr>
              <a:spLocks noChangeArrowheads="1"/>
            </p:cNvSpPr>
            <p:nvPr/>
          </p:nvSpPr>
          <p:spPr bwMode="auto">
            <a:xfrm>
              <a:off x="5356" y="4080"/>
              <a:ext cx="81" cy="8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5481" y="4080"/>
              <a:ext cx="80" cy="8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56638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785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 userDrawn="1"/>
        </p:nvSpPr>
        <p:spPr bwMode="auto">
          <a:xfrm>
            <a:off x="3962400" y="1428751"/>
            <a:ext cx="5181600" cy="2308225"/>
          </a:xfrm>
          <a:prstGeom prst="rect">
            <a:avLst/>
          </a:prstGeom>
          <a:solidFill>
            <a:srgbClr val="E7E5E3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14" name="Group 14"/>
          <p:cNvGrpSpPr>
            <a:grpSpLocks/>
          </p:cNvGrpSpPr>
          <p:nvPr userDrawn="1"/>
        </p:nvGrpSpPr>
        <p:grpSpPr bwMode="auto">
          <a:xfrm>
            <a:off x="8001001" y="4719638"/>
            <a:ext cx="835025" cy="201612"/>
            <a:chOff x="4689" y="3840"/>
            <a:chExt cx="526" cy="141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4689" y="3840"/>
              <a:ext cx="129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4888" y="3840"/>
              <a:ext cx="127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5088" y="3840"/>
              <a:ext cx="127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838200" y="3806825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1733551"/>
            <a:ext cx="3048000" cy="15788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84446" y="319770"/>
            <a:ext cx="2236986" cy="626356"/>
          </a:xfrm>
          <a:prstGeom prst="rect">
            <a:avLst/>
          </a:prstGeom>
        </p:spPr>
      </p:pic>
      <p:pic>
        <p:nvPicPr>
          <p:cNvPr id="16" name="Picture 15" descr="RDG_logo_2colors_transparent_RGB.png"/>
          <p:cNvPicPr>
            <a:picLocks noChangeAspect="1"/>
          </p:cNvPicPr>
          <p:nvPr userDrawn="1"/>
        </p:nvPicPr>
        <p:blipFill rotWithShape="1">
          <a:blip r:embed="rId4" cstate="print"/>
          <a:srcRect t="17845" b="18419"/>
          <a:stretch/>
        </p:blipFill>
        <p:spPr bwMode="auto">
          <a:xfrm>
            <a:off x="6283093" y="410974"/>
            <a:ext cx="1901504" cy="56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89136" y="466268"/>
            <a:ext cx="646891" cy="3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93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66750"/>
            <a:ext cx="86868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20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4869324"/>
            <a:ext cx="1551966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4869324"/>
            <a:ext cx="5029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1" y="4869323"/>
            <a:ext cx="918248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>
              <a:defRPr/>
            </a:pPr>
            <a:fld id="{05312E7F-2611-4728-B972-466114133D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686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97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</a:blip>
          <a:srcRect t="34210" b="6562"/>
          <a:stretch/>
        </p:blipFill>
        <p:spPr>
          <a:xfrm>
            <a:off x="0" y="2097088"/>
            <a:ext cx="9144000" cy="3046412"/>
          </a:xfrm>
          <a:prstGeom prst="rect">
            <a:avLst/>
          </a:prstGeom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 flipH="1">
            <a:off x="0" y="2097088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822326" y="1673226"/>
            <a:ext cx="1190625" cy="287338"/>
            <a:chOff x="4689" y="3840"/>
            <a:chExt cx="526" cy="141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4689" y="3840"/>
              <a:ext cx="129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4888" y="3840"/>
              <a:ext cx="127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5088" y="3840"/>
              <a:ext cx="127" cy="14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1621632"/>
            <a:ext cx="655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 sz="24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 userDrawn="1"/>
        </p:nvSpPr>
        <p:spPr bwMode="auto">
          <a:xfrm>
            <a:off x="4027714" y="2116674"/>
            <a:ext cx="4887686" cy="2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latin typeface="Myriad Web" pitchFamily="34" charset="0"/>
              </a:rPr>
              <a:t>Downtown Des Moines Water Trails Engineering Study</a:t>
            </a:r>
          </a:p>
        </p:txBody>
      </p:sp>
    </p:spTree>
    <p:extLst>
      <p:ext uri="{BB962C8B-B14F-4D97-AF65-F5344CB8AC3E}">
        <p14:creationId xmlns:p14="http://schemas.microsoft.com/office/powerpoint/2010/main" val="1254880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66750"/>
            <a:ext cx="43434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666750"/>
            <a:ext cx="43434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4857751"/>
            <a:ext cx="1551966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4857751"/>
            <a:ext cx="5029200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1" y="4857750"/>
            <a:ext cx="918248" cy="18288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99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514351"/>
            <a:ext cx="434340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47750"/>
            <a:ext cx="4343400" cy="3733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514351"/>
            <a:ext cx="434340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047750"/>
            <a:ext cx="4343400" cy="3733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205740"/>
            <a:ext cx="8686800" cy="1943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4857751"/>
            <a:ext cx="1551966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4857751"/>
            <a:ext cx="5029200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1" y="4857750"/>
            <a:ext cx="918248" cy="18288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23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31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666750"/>
            <a:ext cx="4267200" cy="396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48200" y="666749"/>
            <a:ext cx="4267200" cy="1993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800350"/>
            <a:ext cx="42672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4857751"/>
            <a:ext cx="1551966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4857751"/>
            <a:ext cx="5029200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1" y="4857750"/>
            <a:ext cx="918248" cy="18288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64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666750"/>
            <a:ext cx="4343400" cy="39624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800600" y="666750"/>
            <a:ext cx="4114800" cy="396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4857751"/>
            <a:ext cx="1551966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4857751"/>
            <a:ext cx="5029200" cy="18256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1" y="4857750"/>
            <a:ext cx="918248" cy="18288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9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sub-heading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8" y="4389120"/>
            <a:ext cx="9143983" cy="754379"/>
            <a:chOff x="18" y="4389120"/>
            <a:chExt cx="9143983" cy="754379"/>
          </a:xfrm>
        </p:grpSpPr>
        <p:sp>
          <p:nvSpPr>
            <p:cNvPr id="9" name="Rectangle 8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733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305800" y="4903789"/>
            <a:ext cx="522288" cy="115887"/>
            <a:chOff x="5232" y="4080"/>
            <a:chExt cx="329" cy="81"/>
          </a:xfrm>
        </p:grpSpPr>
        <p:sp>
          <p:nvSpPr>
            <p:cNvPr id="3" name="Oval 9"/>
            <p:cNvSpPr>
              <a:spLocks noChangeArrowheads="1"/>
            </p:cNvSpPr>
            <p:nvPr/>
          </p:nvSpPr>
          <p:spPr bwMode="auto">
            <a:xfrm>
              <a:off x="5232" y="4080"/>
              <a:ext cx="80" cy="8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" name="Oval 10"/>
            <p:cNvSpPr>
              <a:spLocks noChangeArrowheads="1"/>
            </p:cNvSpPr>
            <p:nvPr/>
          </p:nvSpPr>
          <p:spPr bwMode="auto">
            <a:xfrm>
              <a:off x="5356" y="4080"/>
              <a:ext cx="81" cy="8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5481" y="4080"/>
              <a:ext cx="80" cy="81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746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59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563299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12419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12419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769278"/>
            <a:ext cx="8305800" cy="228316"/>
            <a:chOff x="0" y="997594"/>
            <a:chExt cx="10972800" cy="228316"/>
          </a:xfrm>
        </p:grpSpPr>
        <p:sp>
          <p:nvSpPr>
            <p:cNvPr id="13" name="Rectangle 12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8" y="4389120"/>
            <a:ext cx="9143983" cy="754379"/>
            <a:chOff x="18" y="4389120"/>
            <a:chExt cx="9143983" cy="754379"/>
          </a:xfrm>
        </p:grpSpPr>
        <p:sp>
          <p:nvSpPr>
            <p:cNvPr id="17" name="Rectangle 16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76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69319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69319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563299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769278"/>
            <a:ext cx="8305800" cy="228316"/>
            <a:chOff x="0" y="997594"/>
            <a:chExt cx="10972800" cy="228316"/>
          </a:xfrm>
        </p:grpSpPr>
        <p:sp>
          <p:nvSpPr>
            <p:cNvPr id="12" name="Rectangle 11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18" y="4389120"/>
            <a:ext cx="9143983" cy="754379"/>
            <a:chOff x="18" y="4389120"/>
            <a:chExt cx="9143983" cy="754379"/>
          </a:xfrm>
        </p:grpSpPr>
        <p:sp>
          <p:nvSpPr>
            <p:cNvPr id="16" name="Rectangle 15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76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375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" y="4389120"/>
            <a:ext cx="9143983" cy="754379"/>
            <a:chOff x="18" y="4389120"/>
            <a:chExt cx="9143983" cy="754379"/>
          </a:xfrm>
        </p:grpSpPr>
        <p:sp>
          <p:nvSpPr>
            <p:cNvPr id="9" name="Rectangle 8"/>
            <p:cNvSpPr/>
            <p:nvPr userDrawn="1"/>
          </p:nvSpPr>
          <p:spPr>
            <a:xfrm rot="5400000">
              <a:off x="4194820" y="194318"/>
              <a:ext cx="754379" cy="9143983"/>
            </a:xfrm>
            <a:prstGeom prst="rect">
              <a:avLst/>
            </a:prstGeom>
            <a:solidFill>
              <a:srgbClr val="406E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08" y="4424369"/>
              <a:ext cx="1320207" cy="68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8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lin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563299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add heading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769278"/>
            <a:ext cx="8305800" cy="228316"/>
            <a:chOff x="0" y="997594"/>
            <a:chExt cx="10972800" cy="228316"/>
          </a:xfrm>
        </p:grpSpPr>
        <p:sp>
          <p:nvSpPr>
            <p:cNvPr id="16" name="Rectangle 15"/>
            <p:cNvSpPr/>
            <p:nvPr/>
          </p:nvSpPr>
          <p:spPr>
            <a:xfrm rot="5400000">
              <a:off x="5447876" y="-4450282"/>
              <a:ext cx="77048" cy="10972800"/>
            </a:xfrm>
            <a:prstGeom prst="rect">
              <a:avLst/>
            </a:prstGeom>
            <a:solidFill>
              <a:srgbClr val="77A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4670636" y="-3595993"/>
              <a:ext cx="77050" cy="9418320"/>
            </a:xfrm>
            <a:prstGeom prst="rect">
              <a:avLst/>
            </a:prstGeom>
            <a:solidFill>
              <a:srgbClr val="B33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036396" y="-3887534"/>
              <a:ext cx="77048" cy="10149840"/>
            </a:xfrm>
            <a:prstGeom prst="rect">
              <a:avLst/>
            </a:prstGeom>
            <a:solidFill>
              <a:srgbClr val="FAC9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047750"/>
            <a:ext cx="8229600" cy="2971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3962400"/>
            <a:ext cx="9144000" cy="1181100"/>
            <a:chOff x="0" y="3962400"/>
            <a:chExt cx="9144000" cy="1181100"/>
          </a:xfrm>
        </p:grpSpPr>
        <p:pic>
          <p:nvPicPr>
            <p:cNvPr id="10" name="Picture 2" descr="G:\Shared\Aaron\logos\report_blue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" b="1587"/>
            <a:stretch/>
          </p:blipFill>
          <p:spPr bwMode="auto">
            <a:xfrm>
              <a:off x="0" y="3962400"/>
              <a:ext cx="9144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681897"/>
              <a:ext cx="843015" cy="43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54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ky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3962400"/>
            <a:ext cx="9144000" cy="1181100"/>
            <a:chOff x="0" y="3962400"/>
            <a:chExt cx="9144000" cy="1181100"/>
          </a:xfrm>
        </p:grpSpPr>
        <p:pic>
          <p:nvPicPr>
            <p:cNvPr id="2050" name="Picture 2" descr="G:\Shared\Aaron\logos\report_blue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5" b="1587"/>
            <a:stretch/>
          </p:blipFill>
          <p:spPr bwMode="auto">
            <a:xfrm>
              <a:off x="0" y="3962400"/>
              <a:ext cx="9144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681897"/>
              <a:ext cx="843015" cy="43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20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93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7" r:id="rId7"/>
    <p:sldLayoutId id="2147483660" r:id="rId8"/>
    <p:sldLayoutId id="2147483659" r:id="rId9"/>
    <p:sldLayoutId id="2147483655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2052" name="Picture 5" descr="footer_graphi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535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51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kern="1200">
          <a:solidFill>
            <a:srgbClr val="3A6E8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A6E8F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A6E8F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A6E8F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A6E8F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>
          <a:solidFill>
            <a:srgbClr val="3A6E8F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>
          <a:solidFill>
            <a:srgbClr val="3A6E8F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>
          <a:solidFill>
            <a:srgbClr val="3A6E8F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>
          <a:solidFill>
            <a:srgbClr val="3A6E8F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F616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F616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F616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F616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5F616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4869326"/>
            <a:ext cx="1551966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4869326"/>
            <a:ext cx="5029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1" y="4869323"/>
            <a:ext cx="918248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>
              <a:defRPr/>
            </a:pPr>
            <a:fld id="{05312E7F-2611-4728-B972-466114133D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686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304800" y="457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grpSp>
        <p:nvGrpSpPr>
          <p:cNvPr id="1032" name="Group 14"/>
          <p:cNvGrpSpPr>
            <a:grpSpLocks/>
          </p:cNvGrpSpPr>
          <p:nvPr/>
        </p:nvGrpSpPr>
        <p:grpSpPr bwMode="auto">
          <a:xfrm>
            <a:off x="8305800" y="4903790"/>
            <a:ext cx="522288" cy="127000"/>
            <a:chOff x="5232" y="4080"/>
            <a:chExt cx="329" cy="89"/>
          </a:xfrm>
        </p:grpSpPr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4027714" y="457203"/>
            <a:ext cx="4887686" cy="2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bg1">
                    <a:lumMod val="65000"/>
                  </a:schemeClr>
                </a:solidFill>
                <a:latin typeface="Myriad Web" pitchFamily="34" charset="0"/>
                <a:ea typeface="+mn-ea"/>
                <a:cs typeface="+mn-cs"/>
              </a:rPr>
              <a:t>Downtown Des Moines Water Trails Engineering Study</a:t>
            </a:r>
          </a:p>
        </p:txBody>
      </p:sp>
    </p:spTree>
    <p:extLst>
      <p:ext uri="{BB962C8B-B14F-4D97-AF65-F5344CB8AC3E}">
        <p14:creationId xmlns:p14="http://schemas.microsoft.com/office/powerpoint/2010/main" val="24081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6pPr>
      <a:lvl7pPr marL="914355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9pPr>
    </p:titleStyle>
    <p:bodyStyle>
      <a:lvl1pPr marL="342884" indent="-342884" algn="l" rtl="0" eaLnBrk="1" fontAlgn="base" hangingPunct="1">
        <a:spcBef>
          <a:spcPts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rtl="0" eaLnBrk="1" fontAlgn="base" hangingPunct="1">
        <a:spcBef>
          <a:spcPts val="0"/>
        </a:spcBef>
        <a:spcAft>
          <a:spcPct val="0"/>
        </a:spcAft>
        <a:buChar char="–"/>
        <a:defRPr sz="1800">
          <a:solidFill>
            <a:srgbClr val="777777"/>
          </a:solidFill>
          <a:latin typeface="+mn-lt"/>
        </a:defRPr>
      </a:lvl2pPr>
      <a:lvl3pPr marL="1142944" indent="-228588" algn="l" rtl="0" eaLnBrk="1" fontAlgn="base" hangingPunct="1">
        <a:spcBef>
          <a:spcPts val="0"/>
        </a:spcBef>
        <a:spcAft>
          <a:spcPct val="0"/>
        </a:spcAft>
        <a:buChar char="•"/>
        <a:defRPr sz="1600">
          <a:solidFill>
            <a:srgbClr val="777777"/>
          </a:solidFill>
          <a:latin typeface="+mn-lt"/>
        </a:defRPr>
      </a:lvl3pPr>
      <a:lvl4pPr marL="1600120" indent="-228588" algn="l" rtl="0" eaLnBrk="1" fontAlgn="base" hangingPunct="1">
        <a:spcBef>
          <a:spcPts val="0"/>
        </a:spcBef>
        <a:spcAft>
          <a:spcPct val="0"/>
        </a:spcAft>
        <a:buChar char="–"/>
        <a:defRPr sz="1400">
          <a:solidFill>
            <a:srgbClr val="777777"/>
          </a:solidFill>
          <a:latin typeface="+mn-lt"/>
        </a:defRPr>
      </a:lvl4pPr>
      <a:lvl5pPr marL="2057297" indent="-228588" algn="l" rtl="0" eaLnBrk="1" fontAlgn="base" hangingPunct="1">
        <a:spcBef>
          <a:spcPts val="0"/>
        </a:spcBef>
        <a:spcAft>
          <a:spcPct val="0"/>
        </a:spcAft>
        <a:buChar char="»"/>
        <a:defRPr sz="1400">
          <a:solidFill>
            <a:srgbClr val="777777"/>
          </a:solidFill>
          <a:latin typeface="+mn-lt"/>
        </a:defRPr>
      </a:lvl5pPr>
      <a:lvl6pPr marL="2514474" indent="-2285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6pPr>
      <a:lvl7pPr marL="2971652" indent="-2285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7pPr>
      <a:lvl8pPr marL="3428829" indent="-2285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8pPr>
      <a:lvl9pPr marL="3886006" indent="-2285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4869324"/>
            <a:ext cx="1551966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4869324"/>
            <a:ext cx="5029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1" y="4869323"/>
            <a:ext cx="918248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312E7F-2611-4728-B972-466114133DAD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686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304800" y="457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032" name="Group 14"/>
          <p:cNvGrpSpPr>
            <a:grpSpLocks/>
          </p:cNvGrpSpPr>
          <p:nvPr/>
        </p:nvGrpSpPr>
        <p:grpSpPr bwMode="auto">
          <a:xfrm>
            <a:off x="8305800" y="4903788"/>
            <a:ext cx="522288" cy="127000"/>
            <a:chOff x="5232" y="4080"/>
            <a:chExt cx="329" cy="89"/>
          </a:xfrm>
        </p:grpSpPr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solidFill>
              <a:srgbClr val="EF3E4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4027714" y="457201"/>
            <a:ext cx="4887686" cy="2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latin typeface="Myriad Web" pitchFamily="34" charset="0"/>
              </a:rPr>
              <a:t>Downtown Des Moines Water Trails Engineering Study</a:t>
            </a:r>
          </a:p>
        </p:txBody>
      </p:sp>
    </p:spTree>
    <p:extLst>
      <p:ext uri="{BB962C8B-B14F-4D97-AF65-F5344CB8AC3E}">
        <p14:creationId xmlns:p14="http://schemas.microsoft.com/office/powerpoint/2010/main" val="379407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Myriad Pro" pitchFamily="34" charset="0"/>
        </a:defRPr>
      </a:lvl9pPr>
    </p:titleStyle>
    <p:bodyStyle>
      <a:lvl1pPr marL="342892" indent="-342892" algn="l" rtl="0" eaLnBrk="1" fontAlgn="base" hangingPunct="1">
        <a:spcBef>
          <a:spcPts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1" fontAlgn="base" hangingPunct="1">
        <a:spcBef>
          <a:spcPts val="0"/>
        </a:spcBef>
        <a:spcAft>
          <a:spcPct val="0"/>
        </a:spcAft>
        <a:buChar char="–"/>
        <a:defRPr sz="1800">
          <a:solidFill>
            <a:srgbClr val="777777"/>
          </a:solidFill>
          <a:latin typeface="+mn-lt"/>
        </a:defRPr>
      </a:lvl2pPr>
      <a:lvl3pPr marL="1142972" indent="-228594" algn="l" rtl="0" eaLnBrk="1" fontAlgn="base" hangingPunct="1">
        <a:spcBef>
          <a:spcPts val="0"/>
        </a:spcBef>
        <a:spcAft>
          <a:spcPct val="0"/>
        </a:spcAft>
        <a:buChar char="•"/>
        <a:defRPr sz="1600">
          <a:solidFill>
            <a:srgbClr val="777777"/>
          </a:solidFill>
          <a:latin typeface="+mn-lt"/>
        </a:defRPr>
      </a:lvl3pPr>
      <a:lvl4pPr marL="1600160" indent="-228594" algn="l" rtl="0" eaLnBrk="1" fontAlgn="base" hangingPunct="1">
        <a:spcBef>
          <a:spcPts val="0"/>
        </a:spcBef>
        <a:spcAft>
          <a:spcPct val="0"/>
        </a:spcAft>
        <a:buChar char="–"/>
        <a:defRPr sz="1400">
          <a:solidFill>
            <a:srgbClr val="777777"/>
          </a:solidFill>
          <a:latin typeface="+mn-lt"/>
        </a:defRPr>
      </a:lvl4pPr>
      <a:lvl5pPr marL="2057348" indent="-228594" algn="l" rtl="0" eaLnBrk="1" fontAlgn="base" hangingPunct="1">
        <a:spcBef>
          <a:spcPts val="0"/>
        </a:spcBef>
        <a:spcAft>
          <a:spcPct val="0"/>
        </a:spcAft>
        <a:buChar char="»"/>
        <a:defRPr sz="1400">
          <a:solidFill>
            <a:srgbClr val="777777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7pPr>
      <a:lvl8pPr marL="3428915" indent="-228594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physicalactivity/activepeoplehealthynation/index.html" TargetMode="External"/><Relationship Id="rId2" Type="http://schemas.openxmlformats.org/officeDocument/2006/relationships/hyperlink" Target="https://peopleforbikes.org/wp-content/uploads/2018/09/PFB-010-Presentation-FINAL.pdf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Bicycle and pedestrian roundtable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Resources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October 16,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7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61" y="0"/>
            <a:ext cx="71156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0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76" y="19050"/>
            <a:ext cx="72330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Behavioural</a:t>
            </a:r>
            <a:r>
              <a:rPr lang="en-US" dirty="0" smtClean="0"/>
              <a:t> Research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047750"/>
            <a:ext cx="3733800" cy="3200400"/>
          </a:xfrm>
        </p:spPr>
        <p:txBody>
          <a:bodyPr/>
          <a:lstStyle/>
          <a:p>
            <a:r>
              <a:rPr lang="en-US" dirty="0" smtClean="0"/>
              <a:t>Alta Planning Report</a:t>
            </a:r>
          </a:p>
          <a:p>
            <a:r>
              <a:rPr lang="en-US" dirty="0" smtClean="0"/>
              <a:t>Research-driven, tested methods for TDM</a:t>
            </a:r>
          </a:p>
          <a:p>
            <a:r>
              <a:rPr lang="en-US" dirty="0" smtClean="0"/>
              <a:t>Consult if working on incentive programs, mode-shift initiatives, or smart cities strategies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47750"/>
            <a:ext cx="3046365" cy="3943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551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Streets Evaluation Handbook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047750"/>
            <a:ext cx="3962400" cy="3200400"/>
          </a:xfrm>
        </p:spPr>
        <p:txBody>
          <a:bodyPr/>
          <a:lstStyle/>
          <a:p>
            <a:r>
              <a:rPr lang="en-US" dirty="0" smtClean="0"/>
              <a:t>SFMTA Handbook</a:t>
            </a:r>
          </a:p>
          <a:p>
            <a:r>
              <a:rPr lang="en-US" dirty="0" smtClean="0"/>
              <a:t>How-to for developing an evaluation plan including process, performance metrics, and data collection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83129"/>
            <a:ext cx="3216807" cy="39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52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5556" b="8518"/>
          <a:stretch/>
        </p:blipFill>
        <p:spPr>
          <a:xfrm>
            <a:off x="48826" y="57150"/>
            <a:ext cx="4218374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0096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0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People, Health Nation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047750"/>
            <a:ext cx="3429000" cy="3733800"/>
          </a:xfrm>
        </p:spPr>
        <p:txBody>
          <a:bodyPr/>
          <a:lstStyle/>
          <a:p>
            <a:r>
              <a:rPr lang="en-US" dirty="0" smtClean="0"/>
              <a:t>CDC Webpage</a:t>
            </a:r>
          </a:p>
          <a:p>
            <a:r>
              <a:rPr lang="en-US" dirty="0" smtClean="0"/>
              <a:t>Collection of evidence-based strategies, data, statistics, and resources for active transportation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r="3603"/>
          <a:stretch/>
        </p:blipFill>
        <p:spPr>
          <a:xfrm>
            <a:off x="3880784" y="1047750"/>
            <a:ext cx="541561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7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peopleforbikes.org/wp-content/uploads/2018/09/PFB-010-Presentation-FINAL.pdf</a:t>
            </a:r>
            <a:endParaRPr lang="en-US" sz="1800" dirty="0" smtClean="0"/>
          </a:p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altaplanning.com/wp-content/uploads/Behavioural-Insights-to-Transportation-Demand-Management_FINAL.pdf</a:t>
            </a:r>
          </a:p>
          <a:p>
            <a:r>
              <a:rPr lang="en-US" sz="1800" dirty="0">
                <a:hlinkClick r:id="rId3"/>
              </a:rPr>
              <a:t>https://www.sfmta.com/sites/default/files/reports-and-documents/2018/03/safestreetsevaluationhandbook_dec2017.pdf</a:t>
            </a:r>
          </a:p>
          <a:p>
            <a:r>
              <a:rPr lang="en-US" sz="1800" dirty="0" smtClean="0">
                <a:hlinkClick r:id="rId3"/>
              </a:rPr>
              <a:t>https</a:t>
            </a:r>
            <a:r>
              <a:rPr lang="en-US" sz="1800" dirty="0">
                <a:hlinkClick r:id="rId3"/>
              </a:rPr>
              <a:t>://</a:t>
            </a:r>
            <a:r>
              <a:rPr lang="en-US" sz="1800" dirty="0" smtClean="0">
                <a:hlinkClick r:id="rId3"/>
              </a:rPr>
              <a:t>www.cdc.gov/physicalactivity/activepeoplehealthynation/index.html</a:t>
            </a:r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959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Asphalt to Aspiration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047750"/>
            <a:ext cx="4038600" cy="3200400"/>
          </a:xfrm>
        </p:spPr>
        <p:txBody>
          <a:bodyPr/>
          <a:lstStyle/>
          <a:p>
            <a:r>
              <a:rPr lang="en-US" dirty="0" smtClean="0"/>
              <a:t>People for Bikes</a:t>
            </a:r>
          </a:p>
          <a:p>
            <a:r>
              <a:rPr lang="en-US" dirty="0" smtClean="0"/>
              <a:t>Market research and message development</a:t>
            </a:r>
          </a:p>
          <a:p>
            <a:r>
              <a:rPr lang="en-US" dirty="0" smtClean="0"/>
              <a:t>ID values and motivations around bicycle infrastructure and mobility options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50471"/>
            <a:ext cx="450394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7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1" y="0"/>
            <a:ext cx="72353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0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77" y="0"/>
            <a:ext cx="71458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3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79" y="0"/>
            <a:ext cx="67934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54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23" y="0"/>
            <a:ext cx="68655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42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" y="0"/>
            <a:ext cx="70426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11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0"/>
            <a:ext cx="70774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8158"/>
      </p:ext>
    </p:extLst>
  </p:cSld>
  <p:clrMapOvr>
    <a:masterClrMapping/>
  </p:clrMapOvr>
</p:sld>
</file>

<file path=ppt/theme/theme1.xml><?xml version="1.0" encoding="utf-8"?>
<a:theme xmlns:a="http://schemas.openxmlformats.org/drawingml/2006/main" name="MPO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x9 RDG General">
  <a:themeElements>
    <a:clrScheme name="RDG">
      <a:dk1>
        <a:sysClr val="windowText" lastClr="000000"/>
      </a:dk1>
      <a:lt1>
        <a:srgbClr val="FFFFFF"/>
      </a:lt1>
      <a:dk2>
        <a:srgbClr val="69615B"/>
      </a:dk2>
      <a:lt2>
        <a:srgbClr val="A49C96"/>
      </a:lt2>
      <a:accent1>
        <a:srgbClr val="90867F"/>
      </a:accent1>
      <a:accent2>
        <a:srgbClr val="C0000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DG Fonts">
      <a:majorFont>
        <a:latin typeface="Myriad Pro"/>
        <a:ea typeface=""/>
        <a:cs typeface=""/>
      </a:majorFont>
      <a:minorFont>
        <a:latin typeface="HelveticaNeueLT Std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7E5E3"/>
        </a:accent1>
        <a:accent2>
          <a:srgbClr val="EA0437"/>
        </a:accent2>
        <a:accent3>
          <a:srgbClr val="FFFFFF"/>
        </a:accent3>
        <a:accent4>
          <a:srgbClr val="000000"/>
        </a:accent4>
        <a:accent5>
          <a:srgbClr val="F1F0EF"/>
        </a:accent5>
        <a:accent6>
          <a:srgbClr val="D40331"/>
        </a:accent6>
        <a:hlink>
          <a:srgbClr val="EA0437"/>
        </a:hlink>
        <a:folHlink>
          <a:srgbClr val="FE35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x9 RDG General.potx" id="{631825EC-9ADC-47D2-92FA-6999C480AAC8}" vid="{950EE282-C542-4100-A885-E16A370A0778}"/>
    </a:ext>
  </a:extLst>
</a:theme>
</file>

<file path=ppt/theme/theme4.xml><?xml version="1.0" encoding="utf-8"?>
<a:theme xmlns:a="http://schemas.openxmlformats.org/drawingml/2006/main" name="2_16x9 RDG General">
  <a:themeElements>
    <a:clrScheme name="RDG">
      <a:dk1>
        <a:sysClr val="windowText" lastClr="000000"/>
      </a:dk1>
      <a:lt1>
        <a:srgbClr val="FFFFFF"/>
      </a:lt1>
      <a:dk2>
        <a:srgbClr val="69615B"/>
      </a:dk2>
      <a:lt2>
        <a:srgbClr val="A49C96"/>
      </a:lt2>
      <a:accent1>
        <a:srgbClr val="90867F"/>
      </a:accent1>
      <a:accent2>
        <a:srgbClr val="C0000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DG Fonts">
      <a:majorFont>
        <a:latin typeface="Myriad Pro"/>
        <a:ea typeface=""/>
        <a:cs typeface=""/>
      </a:majorFont>
      <a:minorFont>
        <a:latin typeface="HelveticaNeueLT Std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7E5E3"/>
        </a:accent1>
        <a:accent2>
          <a:srgbClr val="EA0437"/>
        </a:accent2>
        <a:accent3>
          <a:srgbClr val="FFFFFF"/>
        </a:accent3>
        <a:accent4>
          <a:srgbClr val="000000"/>
        </a:accent4>
        <a:accent5>
          <a:srgbClr val="F1F0EF"/>
        </a:accent5>
        <a:accent6>
          <a:srgbClr val="D40331"/>
        </a:accent6>
        <a:hlink>
          <a:srgbClr val="EA0437"/>
        </a:hlink>
        <a:folHlink>
          <a:srgbClr val="FE35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x9 RDG General.potx" id="{631825EC-9ADC-47D2-92FA-6999C480AAC8}" vid="{950EE282-C542-4100-A885-E16A370A077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17591</TotalTime>
  <Words>112</Words>
  <Application>Microsoft Office PowerPoint</Application>
  <PresentationFormat>On-screen Show (16:9)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HelveticaNeueLT Std Cn</vt:lpstr>
      <vt:lpstr>Myriad Pro</vt:lpstr>
      <vt:lpstr>Myriad Web</vt:lpstr>
      <vt:lpstr>Times New Roman</vt:lpstr>
      <vt:lpstr>MPO Template</vt:lpstr>
      <vt:lpstr>2_Office Theme</vt:lpstr>
      <vt:lpstr>16x9 RDG General</vt:lpstr>
      <vt:lpstr>2_16x9 RDG General</vt:lpstr>
      <vt:lpstr>Bicycle and pedestrian roundtable</vt:lpstr>
      <vt:lpstr>Resources</vt:lpstr>
      <vt:lpstr>From Asphalt to Aspiration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Behavioural Research</vt:lpstr>
      <vt:lpstr>Safe Streets Evaluation Handbook</vt:lpstr>
      <vt:lpstr>PowerPoint Presentation</vt:lpstr>
      <vt:lpstr>Active People, Health Nation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Bartling</dc:creator>
  <cp:lastModifiedBy>Mike Armstrong</cp:lastModifiedBy>
  <cp:revision>850</cp:revision>
  <cp:lastPrinted>2018-06-13T13:24:57Z</cp:lastPrinted>
  <dcterms:created xsi:type="dcterms:W3CDTF">2015-03-05T21:27:04Z</dcterms:created>
  <dcterms:modified xsi:type="dcterms:W3CDTF">2018-10-16T14:55:51Z</dcterms:modified>
</cp:coreProperties>
</file>