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501" r:id="rId2"/>
    <p:sldId id="500" r:id="rId3"/>
    <p:sldId id="494" r:id="rId4"/>
    <p:sldId id="496" r:id="rId5"/>
    <p:sldId id="495" r:id="rId6"/>
    <p:sldId id="498" r:id="rId7"/>
    <p:sldId id="509" r:id="rId8"/>
    <p:sldId id="510" r:id="rId9"/>
    <p:sldId id="514" r:id="rId10"/>
    <p:sldId id="521" r:id="rId11"/>
    <p:sldId id="522" r:id="rId12"/>
    <p:sldId id="524"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565A"/>
    <a:srgbClr val="7C2529"/>
    <a:srgbClr val="4698CB"/>
    <a:srgbClr val="719949"/>
    <a:srgbClr val="0097A9"/>
    <a:srgbClr val="E877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43" autoAdjust="0"/>
  </p:normalViewPr>
  <p:slideViewPr>
    <p:cSldViewPr snapToGrid="0">
      <p:cViewPr varScale="1">
        <p:scale>
          <a:sx n="80" d="100"/>
          <a:sy n="80" d="100"/>
        </p:scale>
        <p:origin x="1448"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drahos\Desktop\Mineta_111219\Data_All_191113_Summary\Iowa&#160;Public%20Transit%20Surve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drahos\Desktop\Mineta_111219\Data_All_191113_Summary\Iowa&#160;Public%20Transit%20Surve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'Question 47'!$H$12</c:f>
              <c:strCache>
                <c:ptCount val="1"/>
                <c:pt idx="0">
                  <c:v>Now</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47'!$G$13:$G$17</c:f>
              <c:strCache>
                <c:ptCount val="5"/>
                <c:pt idx="0">
                  <c:v>Rural area</c:v>
                </c:pt>
                <c:pt idx="1">
                  <c:v>Small town (&lt;5,000)</c:v>
                </c:pt>
                <c:pt idx="2">
                  <c:v>Large standalone city (5,000-50,000)</c:v>
                </c:pt>
                <c:pt idx="3">
                  <c:v>Suburb of a metro area</c:v>
                </c:pt>
                <c:pt idx="4">
                  <c:v>Core or downtown metro area</c:v>
                </c:pt>
              </c:strCache>
            </c:strRef>
          </c:cat>
          <c:val>
            <c:numRef>
              <c:f>'Question 47'!$H$13:$H$17</c:f>
              <c:numCache>
                <c:formatCode>0.00%</c:formatCode>
                <c:ptCount val="5"/>
                <c:pt idx="0">
                  <c:v>9.7599999999999992E-2</c:v>
                </c:pt>
                <c:pt idx="1">
                  <c:v>0.16830000000000001</c:v>
                </c:pt>
                <c:pt idx="2">
                  <c:v>0.36340000000000011</c:v>
                </c:pt>
                <c:pt idx="3">
                  <c:v>0.1976</c:v>
                </c:pt>
                <c:pt idx="4">
                  <c:v>0.17319999999999999</c:v>
                </c:pt>
              </c:numCache>
            </c:numRef>
          </c:val>
          <c:extLst>
            <c:ext xmlns:c16="http://schemas.microsoft.com/office/drawing/2014/chart" uri="{C3380CC4-5D6E-409C-BE32-E72D297353CC}">
              <c16:uniqueId val="{00000000-46BA-45F1-AC5C-4B9AFAFACFDE}"/>
            </c:ext>
          </c:extLst>
        </c:ser>
        <c:ser>
          <c:idx val="1"/>
          <c:order val="1"/>
          <c:tx>
            <c:strRef>
              <c:f>'Question 47'!$I$12</c:f>
              <c:strCache>
                <c:ptCount val="1"/>
                <c:pt idx="0">
                  <c:v>Near-term future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47'!$G$13:$G$17</c:f>
              <c:strCache>
                <c:ptCount val="5"/>
                <c:pt idx="0">
                  <c:v>Rural area</c:v>
                </c:pt>
                <c:pt idx="1">
                  <c:v>Small town (&lt;5,000)</c:v>
                </c:pt>
                <c:pt idx="2">
                  <c:v>Large standalone city (5,000-50,000)</c:v>
                </c:pt>
                <c:pt idx="3">
                  <c:v>Suburb of a metro area</c:v>
                </c:pt>
                <c:pt idx="4">
                  <c:v>Core or downtown metro area</c:v>
                </c:pt>
              </c:strCache>
            </c:strRef>
          </c:cat>
          <c:val>
            <c:numRef>
              <c:f>'Question 47'!$I$13:$I$17</c:f>
              <c:numCache>
                <c:formatCode>0.00%</c:formatCode>
                <c:ptCount val="5"/>
                <c:pt idx="0">
                  <c:v>0.1135</c:v>
                </c:pt>
                <c:pt idx="1">
                  <c:v>0.16619999999999999</c:v>
                </c:pt>
                <c:pt idx="2">
                  <c:v>0.3034</c:v>
                </c:pt>
                <c:pt idx="3">
                  <c:v>0.20580000000000001</c:v>
                </c:pt>
                <c:pt idx="4">
                  <c:v>0.21110000000000001</c:v>
                </c:pt>
              </c:numCache>
            </c:numRef>
          </c:val>
          <c:extLst>
            <c:ext xmlns:c16="http://schemas.microsoft.com/office/drawing/2014/chart" uri="{C3380CC4-5D6E-409C-BE32-E72D297353CC}">
              <c16:uniqueId val="{00000001-46BA-45F1-AC5C-4B9AFAFACFDE}"/>
            </c:ext>
          </c:extLst>
        </c:ser>
        <c:ser>
          <c:idx val="2"/>
          <c:order val="2"/>
          <c:tx>
            <c:strRef>
              <c:f>'Question 47'!$J$12</c:f>
              <c:strCache>
                <c:ptCount val="1"/>
                <c:pt idx="0">
                  <c:v>Long-term future</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47'!$G$13:$G$17</c:f>
              <c:strCache>
                <c:ptCount val="5"/>
                <c:pt idx="0">
                  <c:v>Rural area</c:v>
                </c:pt>
                <c:pt idx="1">
                  <c:v>Small town (&lt;5,000)</c:v>
                </c:pt>
                <c:pt idx="2">
                  <c:v>Large standalone city (5,000-50,000)</c:v>
                </c:pt>
                <c:pt idx="3">
                  <c:v>Suburb of a metro area</c:v>
                </c:pt>
                <c:pt idx="4">
                  <c:v>Core or downtown metro area</c:v>
                </c:pt>
              </c:strCache>
            </c:strRef>
          </c:cat>
          <c:val>
            <c:numRef>
              <c:f>'Question 47'!$J$13:$J$17</c:f>
              <c:numCache>
                <c:formatCode>0.00%</c:formatCode>
                <c:ptCount val="5"/>
                <c:pt idx="0">
                  <c:v>0.14319999999999999</c:v>
                </c:pt>
                <c:pt idx="1">
                  <c:v>0.13800000000000001</c:v>
                </c:pt>
                <c:pt idx="2">
                  <c:v>0.29430000000000001</c:v>
                </c:pt>
                <c:pt idx="3">
                  <c:v>0.19789999999999999</c:v>
                </c:pt>
                <c:pt idx="4">
                  <c:v>0.2266</c:v>
                </c:pt>
              </c:numCache>
            </c:numRef>
          </c:val>
          <c:extLst>
            <c:ext xmlns:c16="http://schemas.microsoft.com/office/drawing/2014/chart" uri="{C3380CC4-5D6E-409C-BE32-E72D297353CC}">
              <c16:uniqueId val="{00000002-46BA-45F1-AC5C-4B9AFAFACFDE}"/>
            </c:ext>
          </c:extLst>
        </c:ser>
        <c:dLbls>
          <c:showLegendKey val="0"/>
          <c:showVal val="0"/>
          <c:showCatName val="0"/>
          <c:showSerName val="0"/>
          <c:showPercent val="0"/>
          <c:showBubbleSize val="0"/>
        </c:dLbls>
        <c:gapWidth val="219"/>
        <c:overlap val="-27"/>
        <c:axId val="580255144"/>
        <c:axId val="580257768"/>
      </c:barChart>
      <c:catAx>
        <c:axId val="5802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257768"/>
        <c:crosses val="autoZero"/>
        <c:auto val="1"/>
        <c:lblAlgn val="ctr"/>
        <c:lblOffset val="100"/>
        <c:noMultiLvlLbl val="0"/>
      </c:catAx>
      <c:valAx>
        <c:axId val="580257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255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'Question 47'!$H$12</c:f>
              <c:strCache>
                <c:ptCount val="1"/>
                <c:pt idx="0">
                  <c:v>Now</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47'!$G$13:$G$17</c:f>
              <c:strCache>
                <c:ptCount val="5"/>
                <c:pt idx="0">
                  <c:v>Rural area</c:v>
                </c:pt>
                <c:pt idx="1">
                  <c:v>Small town (&lt;5,000)</c:v>
                </c:pt>
                <c:pt idx="2">
                  <c:v>Large standalone city (5,000-50,000)</c:v>
                </c:pt>
                <c:pt idx="3">
                  <c:v>Suburb of a metro area</c:v>
                </c:pt>
                <c:pt idx="4">
                  <c:v>Core or downtown metro area</c:v>
                </c:pt>
              </c:strCache>
            </c:strRef>
          </c:cat>
          <c:val>
            <c:numRef>
              <c:f>'Question 47'!$M$13:$M$17</c:f>
              <c:numCache>
                <c:formatCode>0.00%</c:formatCode>
                <c:ptCount val="5"/>
                <c:pt idx="0">
                  <c:v>0.11899999999999999</c:v>
                </c:pt>
                <c:pt idx="1">
                  <c:v>0.16700000000000001</c:v>
                </c:pt>
                <c:pt idx="2">
                  <c:v>0.33400000000000002</c:v>
                </c:pt>
                <c:pt idx="3">
                  <c:v>0.26400000000000001</c:v>
                </c:pt>
                <c:pt idx="4">
                  <c:v>0.11600000000000001</c:v>
                </c:pt>
              </c:numCache>
            </c:numRef>
          </c:val>
          <c:extLst>
            <c:ext xmlns:c16="http://schemas.microsoft.com/office/drawing/2014/chart" uri="{C3380CC4-5D6E-409C-BE32-E72D297353CC}">
              <c16:uniqueId val="{00000000-7D4E-48E4-B4ED-B64232C45360}"/>
            </c:ext>
          </c:extLst>
        </c:ser>
        <c:ser>
          <c:idx val="1"/>
          <c:order val="1"/>
          <c:tx>
            <c:strRef>
              <c:f>'Question 47'!$I$12</c:f>
              <c:strCache>
                <c:ptCount val="1"/>
                <c:pt idx="0">
                  <c:v>Near-term future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47'!$G$13:$G$17</c:f>
              <c:strCache>
                <c:ptCount val="5"/>
                <c:pt idx="0">
                  <c:v>Rural area</c:v>
                </c:pt>
                <c:pt idx="1">
                  <c:v>Small town (&lt;5,000)</c:v>
                </c:pt>
                <c:pt idx="2">
                  <c:v>Large standalone city (5,000-50,000)</c:v>
                </c:pt>
                <c:pt idx="3">
                  <c:v>Suburb of a metro area</c:v>
                </c:pt>
                <c:pt idx="4">
                  <c:v>Core or downtown metro area</c:v>
                </c:pt>
              </c:strCache>
            </c:strRef>
          </c:cat>
          <c:val>
            <c:numRef>
              <c:f>'Question 47'!$N$13:$N$17</c:f>
              <c:numCache>
                <c:formatCode>0.00%</c:formatCode>
                <c:ptCount val="5"/>
                <c:pt idx="0">
                  <c:v>0.13</c:v>
                </c:pt>
                <c:pt idx="1">
                  <c:v>0.156</c:v>
                </c:pt>
                <c:pt idx="2">
                  <c:v>0.33500000000000002</c:v>
                </c:pt>
                <c:pt idx="3">
                  <c:v>0.25</c:v>
                </c:pt>
                <c:pt idx="4">
                  <c:v>0.129</c:v>
                </c:pt>
              </c:numCache>
            </c:numRef>
          </c:val>
          <c:extLst>
            <c:ext xmlns:c16="http://schemas.microsoft.com/office/drawing/2014/chart" uri="{C3380CC4-5D6E-409C-BE32-E72D297353CC}">
              <c16:uniqueId val="{00000001-7D4E-48E4-B4ED-B64232C45360}"/>
            </c:ext>
          </c:extLst>
        </c:ser>
        <c:ser>
          <c:idx val="2"/>
          <c:order val="2"/>
          <c:tx>
            <c:strRef>
              <c:f>'Question 47'!$J$12</c:f>
              <c:strCache>
                <c:ptCount val="1"/>
                <c:pt idx="0">
                  <c:v>Long-term future</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47'!$G$13:$G$17</c:f>
              <c:strCache>
                <c:ptCount val="5"/>
                <c:pt idx="0">
                  <c:v>Rural area</c:v>
                </c:pt>
                <c:pt idx="1">
                  <c:v>Small town (&lt;5,000)</c:v>
                </c:pt>
                <c:pt idx="2">
                  <c:v>Large standalone city (5,000-50,000)</c:v>
                </c:pt>
                <c:pt idx="3">
                  <c:v>Suburb of a metro area</c:v>
                </c:pt>
                <c:pt idx="4">
                  <c:v>Core or downtown metro area</c:v>
                </c:pt>
              </c:strCache>
            </c:strRef>
          </c:cat>
          <c:val>
            <c:numRef>
              <c:f>'Question 47'!$O$13:$O$17</c:f>
              <c:numCache>
                <c:formatCode>0.00%</c:formatCode>
                <c:ptCount val="5"/>
                <c:pt idx="0">
                  <c:v>0.153</c:v>
                </c:pt>
                <c:pt idx="1">
                  <c:v>0.15</c:v>
                </c:pt>
                <c:pt idx="2">
                  <c:v>0.32100000000000001</c:v>
                </c:pt>
                <c:pt idx="3">
                  <c:v>0.129</c:v>
                </c:pt>
                <c:pt idx="4">
                  <c:v>0.14099999999999999</c:v>
                </c:pt>
              </c:numCache>
            </c:numRef>
          </c:val>
          <c:extLst>
            <c:ext xmlns:c16="http://schemas.microsoft.com/office/drawing/2014/chart" uri="{C3380CC4-5D6E-409C-BE32-E72D297353CC}">
              <c16:uniqueId val="{00000002-7D4E-48E4-B4ED-B64232C45360}"/>
            </c:ext>
          </c:extLst>
        </c:ser>
        <c:dLbls>
          <c:showLegendKey val="0"/>
          <c:showVal val="0"/>
          <c:showCatName val="0"/>
          <c:showSerName val="0"/>
          <c:showPercent val="0"/>
          <c:showBubbleSize val="0"/>
        </c:dLbls>
        <c:gapWidth val="219"/>
        <c:overlap val="-27"/>
        <c:axId val="580255144"/>
        <c:axId val="580257768"/>
      </c:barChart>
      <c:catAx>
        <c:axId val="5802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257768"/>
        <c:crosses val="autoZero"/>
        <c:auto val="1"/>
        <c:lblAlgn val="ctr"/>
        <c:lblOffset val="100"/>
        <c:noMultiLvlLbl val="0"/>
      </c:catAx>
      <c:valAx>
        <c:axId val="580257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255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C49DF-E990-40F8-BCD2-30D57677D934}" type="datetimeFigureOut">
              <a:rPr lang="en-US" smtClean="0"/>
              <a:t>11/19/2019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1BE2F-F114-4FA4-AC82-D7D46D62AA5C}" type="slidenum">
              <a:rPr lang="en-US" smtClean="0"/>
              <a:t>‹#›</a:t>
            </a:fld>
            <a:endParaRPr lang="en-US"/>
          </a:p>
        </p:txBody>
      </p:sp>
    </p:spTree>
    <p:extLst>
      <p:ext uri="{BB962C8B-B14F-4D97-AF65-F5344CB8AC3E}">
        <p14:creationId xmlns:p14="http://schemas.microsoft.com/office/powerpoint/2010/main" val="284013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owadot.gov/iowainmotion/files/March_2019_Iowa_Transit_Needs_Survey_results.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owadot.gov/iowainmotion/Modal-Plans/Public-Transit-Pla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ransweb.sjsu.edu/research/investigating-determining-factors-transit-travel-demand-bus-mode-us-metropolit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apps.trb.org/cmsfeed/TRBNetProjectDisplay.asp?ProjectID=362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summary slide highlighting the key points that are explained in greater detail in the next few slides.</a:t>
            </a:r>
          </a:p>
          <a:p>
            <a:endParaRPr lang="en-US" dirty="0"/>
          </a:p>
          <a:p>
            <a:r>
              <a:rPr lang="en-US" dirty="0"/>
              <a:t>Points:</a:t>
            </a:r>
          </a:p>
          <a:p>
            <a:pPr marL="171450" indent="-171450">
              <a:buFont typeface="Arial" panose="020B0604020202020204" pitchFamily="34" charset="0"/>
              <a:buChar char="•"/>
            </a:pPr>
            <a:r>
              <a:rPr lang="en-US" dirty="0"/>
              <a:t>Effort began in December 2018</a:t>
            </a:r>
          </a:p>
          <a:p>
            <a:pPr marL="171450" indent="-171450">
              <a:buFont typeface="Arial" panose="020B0604020202020204" pitchFamily="34" charset="0"/>
              <a:buChar char="•"/>
            </a:pPr>
            <a:r>
              <a:rPr lang="en-US" dirty="0"/>
              <a:t>Major muscle movements include the identification of transit-related issues in the spring with the needs survey.</a:t>
            </a:r>
          </a:p>
          <a:p>
            <a:pPr marL="171450" indent="-171450">
              <a:buFont typeface="Arial" panose="020B0604020202020204" pitchFamily="34" charset="0"/>
              <a:buChar char="•"/>
            </a:pPr>
            <a:r>
              <a:rPr lang="en-US" dirty="0"/>
              <a:t>This led to the presentation of the survey results and initial generation of ideas at the IPTA legislative conference in April and Passenger Transportation Summit in May</a:t>
            </a:r>
          </a:p>
          <a:p>
            <a:pPr marL="171450" indent="-171450">
              <a:buFont typeface="Arial" panose="020B0604020202020204" pitchFamily="34" charset="0"/>
              <a:buChar char="•"/>
            </a:pPr>
            <a:r>
              <a:rPr lang="en-US" dirty="0"/>
              <a:t>After refining the ideas, we crafted a draft vision statement, goal areas and strategies that were vetted by the stakeholder meeting in September</a:t>
            </a:r>
          </a:p>
          <a:p>
            <a:pPr marL="171450" indent="-171450">
              <a:buFont typeface="Arial" panose="020B0604020202020204" pitchFamily="34" charset="0"/>
              <a:buChar char="•"/>
            </a:pPr>
            <a:r>
              <a:rPr lang="en-US" dirty="0"/>
              <a:t>September through October was focused on soliciting feedback on those strategies through the public survey</a:t>
            </a:r>
          </a:p>
          <a:p>
            <a:pPr marL="171450" indent="-171450">
              <a:buFont typeface="Arial" panose="020B0604020202020204" pitchFamily="34" charset="0"/>
              <a:buChar char="•"/>
            </a:pPr>
            <a:r>
              <a:rPr lang="en-US" dirty="0"/>
              <a:t>The remainder of the fall is/was focused on analyzing survey results, conducting the ridership dependency analysis, and examining funding/cost trends; historically and projected</a:t>
            </a:r>
          </a:p>
          <a:p>
            <a:pPr marL="171450" indent="-171450">
              <a:buFont typeface="Arial" panose="020B0604020202020204" pitchFamily="34" charset="0"/>
              <a:buChar char="•"/>
            </a:pPr>
            <a:r>
              <a:rPr lang="en-US" dirty="0"/>
              <a:t>The planning effort concludes with content development focused on the winter/spring and publication in June of 2020</a:t>
            </a:r>
          </a:p>
        </p:txBody>
      </p:sp>
      <p:sp>
        <p:nvSpPr>
          <p:cNvPr id="4" name="Slide Number Placeholder 3"/>
          <p:cNvSpPr>
            <a:spLocks noGrp="1"/>
          </p:cNvSpPr>
          <p:nvPr>
            <p:ph type="sldNum" sz="quarter" idx="5"/>
          </p:nvPr>
        </p:nvSpPr>
        <p:spPr/>
        <p:txBody>
          <a:bodyPr/>
          <a:lstStyle/>
          <a:p>
            <a:fld id="{B611BE2F-F114-4FA4-AC82-D7D46D62AA5C}" type="slidenum">
              <a:rPr lang="en-US" smtClean="0"/>
              <a:t>2</a:t>
            </a:fld>
            <a:endParaRPr lang="en-US"/>
          </a:p>
        </p:txBody>
      </p:sp>
    </p:spTree>
    <p:extLst>
      <p:ext uri="{BB962C8B-B14F-4D97-AF65-F5344CB8AC3E}">
        <p14:creationId xmlns:p14="http://schemas.microsoft.com/office/powerpoint/2010/main" val="1478828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 Moines area with GTFS stops and routes overlaid on top of the Weighted Regional (All) Average</a:t>
            </a:r>
          </a:p>
        </p:txBody>
      </p:sp>
      <p:sp>
        <p:nvSpPr>
          <p:cNvPr id="4" name="Slide Number Placeholder 3"/>
          <p:cNvSpPr>
            <a:spLocks noGrp="1"/>
          </p:cNvSpPr>
          <p:nvPr>
            <p:ph type="sldNum" sz="quarter" idx="5"/>
          </p:nvPr>
        </p:nvSpPr>
        <p:spPr/>
        <p:txBody>
          <a:bodyPr/>
          <a:lstStyle/>
          <a:p>
            <a:fld id="{B611BE2F-F114-4FA4-AC82-D7D46D62AA5C}" type="slidenum">
              <a:rPr lang="en-US" smtClean="0"/>
              <a:t>11</a:t>
            </a:fld>
            <a:endParaRPr lang="en-US"/>
          </a:p>
        </p:txBody>
      </p:sp>
    </p:spTree>
    <p:extLst>
      <p:ext uri="{BB962C8B-B14F-4D97-AF65-F5344CB8AC3E}">
        <p14:creationId xmlns:p14="http://schemas.microsoft.com/office/powerpoint/2010/main" val="97784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 Moines area with GTFS stops and routes overlaid on top of the Weighted Regional (All) Average</a:t>
            </a:r>
          </a:p>
          <a:p>
            <a:pPr marL="171450" indent="-171450">
              <a:buFont typeface="Arial" panose="020B0604020202020204" pitchFamily="34" charset="0"/>
              <a:buChar char="•"/>
            </a:pPr>
            <a:r>
              <a:rPr lang="en-US" dirty="0"/>
              <a:t>Zoomed-in to downtown Des Moines</a:t>
            </a:r>
          </a:p>
          <a:p>
            <a:pPr marL="171450" indent="-171450">
              <a:buFont typeface="Arial" panose="020B0604020202020204" pitchFamily="34" charset="0"/>
              <a:buChar char="•"/>
            </a:pPr>
            <a:r>
              <a:rPr lang="en-US" dirty="0"/>
              <a:t>Highlighted a few specific, individual non-weighted external factors i.e. Race, Language, Population, Density</a:t>
            </a:r>
          </a:p>
          <a:p>
            <a:pPr marL="628650" lvl="1" indent="-171450">
              <a:buFont typeface="Arial" panose="020B0604020202020204" pitchFamily="34" charset="0"/>
              <a:buChar char="•"/>
            </a:pPr>
            <a:r>
              <a:rPr lang="en-US" dirty="0"/>
              <a:t>To show how the same areas differ based on those criteria</a:t>
            </a:r>
          </a:p>
          <a:p>
            <a:pPr marL="628650" lvl="1" indent="-171450">
              <a:buFont typeface="Arial" panose="020B0604020202020204" pitchFamily="34" charset="0"/>
              <a:buChar char="•"/>
            </a:pPr>
            <a:r>
              <a:rPr lang="en-US" dirty="0"/>
              <a:t>The overall weighted results sometimes don’t tell the whole story about what those neighborhoods look like</a:t>
            </a:r>
          </a:p>
          <a:p>
            <a:pPr marL="628650" lvl="1" indent="-171450">
              <a:buFont typeface="Arial" panose="020B0604020202020204" pitchFamily="34" charset="0"/>
              <a:buChar char="•"/>
            </a:pPr>
            <a:r>
              <a:rPr lang="en-US" dirty="0"/>
              <a:t>These specific factors could be considerations to focus certain strategies</a:t>
            </a:r>
          </a:p>
        </p:txBody>
      </p:sp>
      <p:sp>
        <p:nvSpPr>
          <p:cNvPr id="4" name="Slide Number Placeholder 3"/>
          <p:cNvSpPr>
            <a:spLocks noGrp="1"/>
          </p:cNvSpPr>
          <p:nvPr>
            <p:ph type="sldNum" sz="quarter" idx="5"/>
          </p:nvPr>
        </p:nvSpPr>
        <p:spPr/>
        <p:txBody>
          <a:bodyPr/>
          <a:lstStyle/>
          <a:p>
            <a:fld id="{B611BE2F-F114-4FA4-AC82-D7D46D62AA5C}" type="slidenum">
              <a:rPr lang="en-US" smtClean="0"/>
              <a:t>12</a:t>
            </a:fld>
            <a:endParaRPr lang="en-US"/>
          </a:p>
        </p:txBody>
      </p:sp>
    </p:spTree>
    <p:extLst>
      <p:ext uri="{BB962C8B-B14F-4D97-AF65-F5344CB8AC3E}">
        <p14:creationId xmlns:p14="http://schemas.microsoft.com/office/powerpoint/2010/main" val="84911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few slides expounds on the summary points mentioned in the timeline slide.</a:t>
            </a:r>
          </a:p>
          <a:p>
            <a:endParaRPr lang="en-US" dirty="0"/>
          </a:p>
          <a:p>
            <a:r>
              <a:rPr lang="en-US" dirty="0"/>
              <a:t>Points:</a:t>
            </a:r>
          </a:p>
          <a:p>
            <a:pPr marL="171450" indent="-171450">
              <a:buFont typeface="Arial" panose="020B0604020202020204" pitchFamily="34" charset="0"/>
              <a:buChar char="•"/>
            </a:pPr>
            <a:r>
              <a:rPr lang="en-US" dirty="0"/>
              <a:t>Iowa Transit Needs Survey</a:t>
            </a:r>
          </a:p>
          <a:p>
            <a:pPr marL="628650" lvl="1" indent="-171450">
              <a:buFont typeface="Arial" panose="020B0604020202020204" pitchFamily="34" charset="0"/>
              <a:buChar char="•"/>
            </a:pPr>
            <a:r>
              <a:rPr lang="en-US" dirty="0"/>
              <a:t>100% response rate from all transit agencies in the state</a:t>
            </a:r>
          </a:p>
          <a:p>
            <a:pPr marL="628650" lvl="1" indent="-171450">
              <a:buFont typeface="Arial" panose="020B0604020202020204" pitchFamily="34" charset="0"/>
              <a:buChar char="•"/>
            </a:pPr>
            <a:r>
              <a:rPr lang="en-US" dirty="0"/>
              <a:t>Asked a variety of needs-based questions on service, fleet, facility, personnel, and technology issues</a:t>
            </a:r>
          </a:p>
          <a:p>
            <a:pPr marL="628650" lvl="1" indent="-171450">
              <a:buFont typeface="Arial" panose="020B0604020202020204" pitchFamily="34" charset="0"/>
              <a:buChar char="•"/>
            </a:pPr>
            <a:r>
              <a:rPr lang="en-US" dirty="0"/>
              <a:t>Asked the agencies to try to forecast those needs out to our short-term planning horizon of 2030 and long-term horizon of 2050</a:t>
            </a:r>
          </a:p>
          <a:p>
            <a:pPr marL="628650" lvl="1" indent="-171450">
              <a:buFont typeface="Arial" panose="020B0604020202020204" pitchFamily="34" charset="0"/>
              <a:buChar char="•"/>
            </a:pPr>
            <a:r>
              <a:rPr lang="en-US" dirty="0"/>
              <a:t>Results were shared at the IPTA Legislative Conference and Passenger Transportation Summit</a:t>
            </a:r>
          </a:p>
          <a:p>
            <a:pPr marL="628650" lvl="1" indent="-171450">
              <a:buFont typeface="Arial" panose="020B0604020202020204" pitchFamily="34" charset="0"/>
              <a:buChar char="•"/>
            </a:pPr>
            <a:r>
              <a:rPr lang="en-US" dirty="0"/>
              <a:t>Results: </a:t>
            </a:r>
            <a:r>
              <a:rPr lang="en-US" dirty="0">
                <a:hlinkClick r:id="rId3"/>
              </a:rPr>
              <a:t>https://iowadot.gov/iowainmotion/files/March_2019_Iowa_Transit_Needs_Survey_results.pdf</a:t>
            </a:r>
            <a:endParaRPr lang="en-US" dirty="0"/>
          </a:p>
          <a:p>
            <a:pPr marL="171450" lvl="0" indent="-171450">
              <a:buFont typeface="Arial" panose="020B0604020202020204" pitchFamily="34" charset="0"/>
              <a:buChar char="•"/>
            </a:pPr>
            <a:r>
              <a:rPr lang="en-US" dirty="0"/>
              <a:t>Brainstorm Exercise</a:t>
            </a:r>
          </a:p>
          <a:p>
            <a:pPr marL="628650" lvl="1" indent="-171450">
              <a:buFont typeface="Arial" panose="020B0604020202020204" pitchFamily="34" charset="0"/>
              <a:buChar char="•"/>
            </a:pPr>
            <a:r>
              <a:rPr lang="en-US" dirty="0"/>
              <a:t>Tested at IPTA then fully unveiled at Passenger Transportation Summit</a:t>
            </a:r>
          </a:p>
          <a:p>
            <a:pPr marL="628650" lvl="1" indent="-171450">
              <a:buFont typeface="Arial" panose="020B0604020202020204" pitchFamily="34" charset="0"/>
              <a:buChar char="•"/>
            </a:pPr>
            <a:r>
              <a:rPr lang="en-US" dirty="0"/>
              <a:t>Several large sticky boards with each of the needs-categories (from the needs survey)</a:t>
            </a:r>
          </a:p>
          <a:p>
            <a:pPr marL="628650" lvl="1" indent="-171450">
              <a:buFont typeface="Arial" panose="020B0604020202020204" pitchFamily="34" charset="0"/>
              <a:buChar char="•"/>
            </a:pPr>
            <a:r>
              <a:rPr lang="en-US" dirty="0"/>
              <a:t>Participants included federal/state/local government, non-profit organizations, transit agencies, and members of the public</a:t>
            </a:r>
          </a:p>
          <a:p>
            <a:pPr marL="628650" lvl="1" indent="-171450">
              <a:buFont typeface="Arial" panose="020B0604020202020204" pitchFamily="34" charset="0"/>
              <a:buChar char="•"/>
            </a:pPr>
            <a:r>
              <a:rPr lang="en-US" dirty="0"/>
              <a:t>Received about 60 individual pieces of feedback</a:t>
            </a:r>
          </a:p>
          <a:p>
            <a:pPr marL="628650" lvl="1" indent="-171450">
              <a:buFont typeface="Arial" panose="020B0604020202020204" pitchFamily="34" charset="0"/>
              <a:buChar char="•"/>
            </a:pPr>
            <a:r>
              <a:rPr lang="en-US" dirty="0"/>
              <a:t>Used to generate initial draft vision statement, goal areas, and strategies</a:t>
            </a:r>
          </a:p>
          <a:p>
            <a:pPr marL="171450" lvl="0" indent="-171450">
              <a:buFont typeface="Arial" panose="020B0604020202020204" pitchFamily="34" charset="0"/>
              <a:buChar char="•"/>
            </a:pPr>
            <a:r>
              <a:rPr lang="en-US" dirty="0"/>
              <a:t>Stakeholders</a:t>
            </a:r>
          </a:p>
          <a:p>
            <a:pPr marL="628650" lvl="1" indent="-171450">
              <a:buFont typeface="Arial" panose="020B0604020202020204" pitchFamily="34" charset="0"/>
              <a:buChar char="•"/>
            </a:pPr>
            <a:r>
              <a:rPr lang="en-US" dirty="0"/>
              <a:t>First meeting in mid-September to discuss the draft vision, goals, and strategies</a:t>
            </a:r>
          </a:p>
          <a:p>
            <a:pPr marL="628650" lvl="1" indent="-171450">
              <a:buFont typeface="Arial" panose="020B0604020202020204" pitchFamily="34" charset="0"/>
              <a:buChar char="•"/>
            </a:pPr>
            <a:r>
              <a:rPr lang="en-US" dirty="0"/>
              <a:t>Major output was providing guidance on the public survey</a:t>
            </a:r>
          </a:p>
          <a:p>
            <a:pPr marL="628650" lvl="1" indent="-171450">
              <a:buFont typeface="Arial" panose="020B0604020202020204" pitchFamily="34" charset="0"/>
              <a:buChar char="•"/>
            </a:pPr>
            <a:r>
              <a:rPr lang="en-US" dirty="0"/>
              <a:t>Plan to hold these meetings likely every other month, mixing in-person with teleconference</a:t>
            </a:r>
          </a:p>
          <a:p>
            <a:pPr marL="171450" lvl="0" indent="-171450">
              <a:buFont typeface="Arial" panose="020B0604020202020204" pitchFamily="34" charset="0"/>
              <a:buChar char="•"/>
            </a:pPr>
            <a:r>
              <a:rPr lang="en-US" dirty="0"/>
              <a:t>Public Survey</a:t>
            </a:r>
          </a:p>
          <a:p>
            <a:pPr marL="628650" lvl="1" indent="-171450">
              <a:buFont typeface="Arial" panose="020B0604020202020204" pitchFamily="34" charset="0"/>
              <a:buChar char="•"/>
            </a:pPr>
            <a:r>
              <a:rPr lang="en-US" dirty="0"/>
              <a:t>Opened October 18</a:t>
            </a:r>
            <a:r>
              <a:rPr lang="en-US" baseline="30000" dirty="0"/>
              <a:t>th</a:t>
            </a:r>
            <a:r>
              <a:rPr lang="en-US" dirty="0"/>
              <a:t> and “officially” ended November 1</a:t>
            </a:r>
            <a:r>
              <a:rPr lang="en-US" baseline="30000" dirty="0"/>
              <a:t>st</a:t>
            </a:r>
            <a:r>
              <a:rPr lang="en-US" dirty="0"/>
              <a:t> </a:t>
            </a:r>
          </a:p>
          <a:p>
            <a:pPr marL="628650" lvl="1" indent="-171450">
              <a:buFont typeface="Arial" panose="020B0604020202020204" pitchFamily="34" charset="0"/>
              <a:buChar char="•"/>
            </a:pPr>
            <a:r>
              <a:rPr lang="en-US" dirty="0"/>
              <a:t>Survey is still technically active and we are still receiving hardcopy submissions of the survey</a:t>
            </a:r>
          </a:p>
          <a:p>
            <a:pPr marL="628650" lvl="1" indent="-171450">
              <a:buFont typeface="Arial" panose="020B0604020202020204" pitchFamily="34" charset="0"/>
              <a:buChar char="•"/>
            </a:pPr>
            <a:r>
              <a:rPr lang="en-US" dirty="0"/>
              <a:t>The survey was primarily in Survey Monkey but offered as .pdf in English and Spanish. Attempts were made to ensure screen readers for visually impaired users could access it.</a:t>
            </a:r>
          </a:p>
          <a:p>
            <a:pPr marL="628650" lvl="1" indent="-171450">
              <a:buFont typeface="Arial" panose="020B0604020202020204" pitchFamily="34" charset="0"/>
              <a:buChar char="•"/>
            </a:pPr>
            <a:r>
              <a:rPr lang="en-US" dirty="0"/>
              <a:t>Currently, we have around 580 responses</a:t>
            </a:r>
          </a:p>
          <a:p>
            <a:pPr marL="628650" lvl="1" indent="-171450">
              <a:buFont typeface="Arial" panose="020B0604020202020204" pitchFamily="34" charset="0"/>
              <a:buChar char="•"/>
            </a:pPr>
            <a:r>
              <a:rPr lang="en-US" dirty="0"/>
              <a:t>Still, analyzing the results, but it was nearly 50-50 as far as non-transit users vs. transit users.</a:t>
            </a:r>
          </a:p>
        </p:txBody>
      </p:sp>
      <p:sp>
        <p:nvSpPr>
          <p:cNvPr id="4" name="Slide Number Placeholder 3"/>
          <p:cNvSpPr>
            <a:spLocks noGrp="1"/>
          </p:cNvSpPr>
          <p:nvPr>
            <p:ph type="sldNum" sz="quarter" idx="5"/>
          </p:nvPr>
        </p:nvSpPr>
        <p:spPr/>
        <p:txBody>
          <a:bodyPr/>
          <a:lstStyle/>
          <a:p>
            <a:fld id="{B611BE2F-F114-4FA4-AC82-D7D46D62AA5C}" type="slidenum">
              <a:rPr lang="en-US" smtClean="0"/>
              <a:t>3</a:t>
            </a:fld>
            <a:endParaRPr lang="en-US"/>
          </a:p>
        </p:txBody>
      </p:sp>
    </p:spTree>
    <p:extLst>
      <p:ext uri="{BB962C8B-B14F-4D97-AF65-F5344CB8AC3E}">
        <p14:creationId xmlns:p14="http://schemas.microsoft.com/office/powerpoint/2010/main" val="164692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a:t>
            </a:r>
          </a:p>
          <a:p>
            <a:pPr marL="171450" indent="-171450">
              <a:buFont typeface="Arial" panose="020B0604020202020204" pitchFamily="34" charset="0"/>
              <a:buChar char="•"/>
            </a:pPr>
            <a:r>
              <a:rPr lang="en-US" dirty="0"/>
              <a:t>Website</a:t>
            </a:r>
          </a:p>
          <a:p>
            <a:pPr marL="628650" lvl="1" indent="-171450">
              <a:buFont typeface="Arial" panose="020B0604020202020204" pitchFamily="34" charset="0"/>
              <a:buChar char="•"/>
            </a:pPr>
            <a:r>
              <a:rPr lang="en-US" dirty="0"/>
              <a:t>Along with the public survey, we opened a web page dedicated to this planning effort.</a:t>
            </a:r>
          </a:p>
          <a:p>
            <a:pPr marL="628650" lvl="1" indent="-171450">
              <a:buFont typeface="Arial" panose="020B0604020202020204" pitchFamily="34" charset="0"/>
              <a:buChar char="•"/>
            </a:pPr>
            <a:r>
              <a:rPr lang="en-US" dirty="0"/>
              <a:t>Press releases have all directed users here, where they can follow the buttons for the surveys</a:t>
            </a:r>
          </a:p>
          <a:p>
            <a:pPr marL="628650" lvl="1" indent="-171450">
              <a:buFont typeface="Arial" panose="020B0604020202020204" pitchFamily="34" charset="0"/>
              <a:buChar char="•"/>
            </a:pPr>
            <a:r>
              <a:rPr lang="en-US" dirty="0"/>
              <a:t>Serves as single-source for all transit plan related updates and content</a:t>
            </a:r>
          </a:p>
          <a:p>
            <a:pPr marL="628650" lvl="1" indent="-171450">
              <a:buFont typeface="Arial" panose="020B0604020202020204" pitchFamily="34" charset="0"/>
              <a:buChar char="•"/>
            </a:pPr>
            <a:r>
              <a:rPr lang="en-US" dirty="0"/>
              <a:t>This is where the final plan will reside along with, hopefully, an interactive version of the plan and the data/analysis/results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Site: </a:t>
            </a:r>
            <a:r>
              <a:rPr lang="en-US" sz="1200" dirty="0">
                <a:solidFill>
                  <a:srgbClr val="34495E"/>
                </a:solidFill>
                <a:hlinkClick r:id="rId3">
                  <a:extLst>
                    <a:ext uri="{A12FA001-AC4F-418D-AE19-62706E023703}">
                      <ahyp:hlinkClr xmlns:ahyp="http://schemas.microsoft.com/office/drawing/2018/hyperlinkcolor" val="tx"/>
                    </a:ext>
                  </a:extLst>
                </a:hlinkClick>
              </a:rPr>
              <a:t>https://iowadot.gov/iowainmotion/Modal-Plans/Public-Transit-Plan</a:t>
            </a:r>
            <a:endParaRPr lang="en-US" sz="1200" dirty="0">
              <a:solidFill>
                <a:srgbClr val="34495E"/>
              </a:solidFill>
            </a:endParaRPr>
          </a:p>
        </p:txBody>
      </p:sp>
      <p:sp>
        <p:nvSpPr>
          <p:cNvPr id="4" name="Slide Number Placeholder 3"/>
          <p:cNvSpPr>
            <a:spLocks noGrp="1"/>
          </p:cNvSpPr>
          <p:nvPr>
            <p:ph type="sldNum" sz="quarter" idx="5"/>
          </p:nvPr>
        </p:nvSpPr>
        <p:spPr/>
        <p:txBody>
          <a:bodyPr/>
          <a:lstStyle/>
          <a:p>
            <a:fld id="{B611BE2F-F114-4FA4-AC82-D7D46D62AA5C}" type="slidenum">
              <a:rPr lang="en-US" smtClean="0"/>
              <a:t>4</a:t>
            </a:fld>
            <a:endParaRPr lang="en-US"/>
          </a:p>
        </p:txBody>
      </p:sp>
    </p:spTree>
    <p:extLst>
      <p:ext uri="{BB962C8B-B14F-4D97-AF65-F5344CB8AC3E}">
        <p14:creationId xmlns:p14="http://schemas.microsoft.com/office/powerpoint/2010/main" val="1150312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Transit ridership dependency analysis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Based on study conducted by </a:t>
            </a:r>
            <a:r>
              <a:rPr lang="en-US" sz="1200" b="0" dirty="0" err="1"/>
              <a:t>Mineta</a:t>
            </a:r>
            <a:r>
              <a:rPr lang="en-US" sz="1200" b="0" dirty="0"/>
              <a:t> Transportation Institute at San José State University: </a:t>
            </a:r>
            <a:r>
              <a:rPr lang="en-US" sz="1200" dirty="0">
                <a:hlinkClick r:id="rId3"/>
              </a:rPr>
              <a:t>https://transweb.sjsu.edu/research/investigating-determining-factors-transit-travel-demand-bus-mode-us-metropolitan</a:t>
            </a:r>
            <a:endParaRPr lang="en-US" sz="12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Utilized and refined several of the external factors that impact ridership</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Weighting for the individual factors was determined through a poll of the transit agencies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Gas Prices, Median Household Income, Carless Households, Language, Race, Enrolled in College, Population Density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Planning on overlaying GTFS bus routes/stops on the “heat map” overlays in order to determine gaps in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Cost &amp; Revenue analysis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Using a combination of reported data through the DOT’s Transit Portal, US Bureau of Labor Statistics data on inflation/average wages, and facility cost data from the </a:t>
            </a:r>
            <a:r>
              <a:rPr lang="en-US" sz="1200" b="0" dirty="0"/>
              <a:t>Transportation Research Board (TRB):</a:t>
            </a:r>
            <a:r>
              <a:rPr lang="en-US" sz="1200" b="0" dirty="0">
                <a:hlinkClick r:id="rId4"/>
              </a:rPr>
              <a:t> </a:t>
            </a:r>
            <a:r>
              <a:rPr lang="en-US" sz="1200" dirty="0">
                <a:hlinkClick r:id="rId4"/>
              </a:rPr>
              <a:t>https://apps.trb.org/cmsfeed/TRBNetProjectDisplay.asp?ProjectID=3622</a:t>
            </a:r>
            <a:endParaRPr lang="en-US" sz="12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Transit Needs Survey from last March is helping with additional personnel, vehicle, and facility needs by 2030 and 2050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After combining historical and forecasted expenses subtracted from anticipated revenue, we will determine the shortfalls, then evaluate the possibility of leveraging some of our revenue generating mechanisms that were drafted earlier.</a:t>
            </a:r>
          </a:p>
        </p:txBody>
      </p:sp>
      <p:sp>
        <p:nvSpPr>
          <p:cNvPr id="4" name="Slide Number Placeholder 3"/>
          <p:cNvSpPr>
            <a:spLocks noGrp="1"/>
          </p:cNvSpPr>
          <p:nvPr>
            <p:ph type="sldNum" sz="quarter" idx="5"/>
          </p:nvPr>
        </p:nvSpPr>
        <p:spPr/>
        <p:txBody>
          <a:bodyPr/>
          <a:lstStyle/>
          <a:p>
            <a:fld id="{B611BE2F-F114-4FA4-AC82-D7D46D62AA5C}" type="slidenum">
              <a:rPr lang="en-US" smtClean="0"/>
              <a:t>5</a:t>
            </a:fld>
            <a:endParaRPr lang="en-US"/>
          </a:p>
        </p:txBody>
      </p:sp>
    </p:spTree>
    <p:extLst>
      <p:ext uri="{BB962C8B-B14F-4D97-AF65-F5344CB8AC3E}">
        <p14:creationId xmlns:p14="http://schemas.microsoft.com/office/powerpoint/2010/main" val="232594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a:t>
            </a:r>
          </a:p>
          <a:p>
            <a:pPr marL="171450" indent="-171450">
              <a:buFont typeface="Arial" panose="020B0604020202020204" pitchFamily="34" charset="0"/>
              <a:buChar char="•"/>
            </a:pPr>
            <a:r>
              <a:rPr lang="en-US" dirty="0"/>
              <a:t>Held the 2</a:t>
            </a:r>
            <a:r>
              <a:rPr lang="en-US" baseline="30000" dirty="0"/>
              <a:t>nd</a:t>
            </a:r>
            <a:r>
              <a:rPr lang="en-US" dirty="0"/>
              <a:t> External Stakeholder Meeting last Monday 11/18 via Skype call</a:t>
            </a:r>
          </a:p>
          <a:p>
            <a:pPr marL="628650" lvl="1" indent="-171450">
              <a:buFont typeface="Arial" panose="020B0604020202020204" pitchFamily="34" charset="0"/>
              <a:buChar char="•"/>
            </a:pPr>
            <a:r>
              <a:rPr lang="en-US" dirty="0"/>
              <a:t>Shared updates on the analysis and the public survey</a:t>
            </a:r>
          </a:p>
          <a:p>
            <a:pPr marL="628650" lvl="1" indent="-171450">
              <a:buFont typeface="Arial" panose="020B0604020202020204" pitchFamily="34" charset="0"/>
              <a:buChar char="•"/>
            </a:pPr>
            <a:r>
              <a:rPr lang="en-US" dirty="0"/>
              <a:t>Projected late January/early February for the next meeting to review content</a:t>
            </a:r>
          </a:p>
          <a:p>
            <a:pPr marL="171450" lvl="0" indent="-171450">
              <a:buFont typeface="Arial" panose="020B0604020202020204" pitchFamily="34" charset="0"/>
              <a:buChar char="•"/>
            </a:pPr>
            <a:r>
              <a:rPr lang="en-US" dirty="0"/>
              <a:t>Will hold the 1</a:t>
            </a:r>
            <a:r>
              <a:rPr lang="en-US" baseline="30000" dirty="0"/>
              <a:t>st</a:t>
            </a:r>
            <a:r>
              <a:rPr lang="en-US" dirty="0"/>
              <a:t> Internal Stakeholder Meeting next Monday 11/25 in-person</a:t>
            </a:r>
          </a:p>
        </p:txBody>
      </p:sp>
      <p:sp>
        <p:nvSpPr>
          <p:cNvPr id="4" name="Slide Number Placeholder 3"/>
          <p:cNvSpPr>
            <a:spLocks noGrp="1"/>
          </p:cNvSpPr>
          <p:nvPr>
            <p:ph type="sldNum" sz="quarter" idx="5"/>
          </p:nvPr>
        </p:nvSpPr>
        <p:spPr/>
        <p:txBody>
          <a:bodyPr/>
          <a:lstStyle/>
          <a:p>
            <a:fld id="{B611BE2F-F114-4FA4-AC82-D7D46D62AA5C}" type="slidenum">
              <a:rPr lang="en-US" smtClean="0"/>
              <a:t>6</a:t>
            </a:fld>
            <a:endParaRPr lang="en-US"/>
          </a:p>
        </p:txBody>
      </p:sp>
    </p:spTree>
    <p:extLst>
      <p:ext uri="{BB962C8B-B14F-4D97-AF65-F5344CB8AC3E}">
        <p14:creationId xmlns:p14="http://schemas.microsoft.com/office/powerpoint/2010/main" val="3895226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Comparing our public survey question to the same question that was asked when we were updating the Long Range Plan in 2016.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extremes are the only ones that are increasing and consistent between both surveys (rural areas and core or downtown metro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Differences: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2019 Transit Plan survey shows static suburbs while large and small standalone cities as decreasing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2016 Long Range Plan survey shows static large cities, decreasing small cities, and greatly decreasing suburbs</a:t>
            </a:r>
          </a:p>
        </p:txBody>
      </p:sp>
      <p:sp>
        <p:nvSpPr>
          <p:cNvPr id="4" name="Slide Number Placeholder 3"/>
          <p:cNvSpPr>
            <a:spLocks noGrp="1"/>
          </p:cNvSpPr>
          <p:nvPr>
            <p:ph type="sldNum" sz="quarter" idx="5"/>
          </p:nvPr>
        </p:nvSpPr>
        <p:spPr/>
        <p:txBody>
          <a:bodyPr/>
          <a:lstStyle/>
          <a:p>
            <a:fld id="{B611BE2F-F114-4FA4-AC82-D7D46D62AA5C}" type="slidenum">
              <a:rPr lang="en-US" smtClean="0"/>
              <a:t>7</a:t>
            </a:fld>
            <a:endParaRPr lang="en-US"/>
          </a:p>
        </p:txBody>
      </p:sp>
    </p:spTree>
    <p:extLst>
      <p:ext uri="{BB962C8B-B14F-4D97-AF65-F5344CB8AC3E}">
        <p14:creationId xmlns:p14="http://schemas.microsoft.com/office/powerpoint/2010/main" val="257173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Comparing our public survey ZIP Code distribution to the Long Range Plan in 2016.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Results are generally consist between planning efforts, as far as which ZIP Codes respond or provide feedback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2016 Long Range Plan surveys had more representation from Jefferson, Monticello, and </a:t>
            </a:r>
            <a:r>
              <a:rPr lang="en-US" sz="1200" dirty="0" err="1"/>
              <a:t>Tama</a:t>
            </a:r>
            <a:r>
              <a:rPr lang="en-US" sz="1200" dirty="0"/>
              <a:t> areas though.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611BE2F-F114-4FA4-AC82-D7D46D62AA5C}" type="slidenum">
              <a:rPr lang="en-US" smtClean="0"/>
              <a:t>8</a:t>
            </a:fld>
            <a:endParaRPr lang="en-US"/>
          </a:p>
        </p:txBody>
      </p:sp>
    </p:spTree>
    <p:extLst>
      <p:ext uri="{BB962C8B-B14F-4D97-AF65-F5344CB8AC3E}">
        <p14:creationId xmlns:p14="http://schemas.microsoft.com/office/powerpoint/2010/main" val="53817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example of our overlays from the Transit Ridership Dependency analysis</a:t>
            </a:r>
          </a:p>
          <a:p>
            <a:pPr marL="171450" indent="-171450">
              <a:buFont typeface="Arial" panose="020B0604020202020204" pitchFamily="34" charset="0"/>
              <a:buChar char="•"/>
            </a:pPr>
            <a:r>
              <a:rPr lang="en-US" dirty="0"/>
              <a:t>Reddish areas show regions that are classified as “more transit dependent” while green areas are “less transit dependent”</a:t>
            </a:r>
          </a:p>
          <a:p>
            <a:pPr marL="171450" indent="-171450">
              <a:buFont typeface="Arial" panose="020B0604020202020204" pitchFamily="34" charset="0"/>
              <a:buChar char="•"/>
            </a:pPr>
            <a:r>
              <a:rPr lang="en-US" dirty="0"/>
              <a:t>The classification of the regions is based on the statewide average for that specific factor. Any block group areas that are “better” than the statewide average are assigned a value of 10 while the remaining areas are divided into the other 9 classifications.</a:t>
            </a:r>
          </a:p>
        </p:txBody>
      </p:sp>
      <p:sp>
        <p:nvSpPr>
          <p:cNvPr id="4" name="Slide Number Placeholder 3"/>
          <p:cNvSpPr>
            <a:spLocks noGrp="1"/>
          </p:cNvSpPr>
          <p:nvPr>
            <p:ph type="sldNum" sz="quarter" idx="5"/>
          </p:nvPr>
        </p:nvSpPr>
        <p:spPr/>
        <p:txBody>
          <a:bodyPr/>
          <a:lstStyle/>
          <a:p>
            <a:fld id="{B611BE2F-F114-4FA4-AC82-D7D46D62AA5C}" type="slidenum">
              <a:rPr lang="en-US" smtClean="0"/>
              <a:t>9</a:t>
            </a:fld>
            <a:endParaRPr lang="en-US"/>
          </a:p>
        </p:txBody>
      </p:sp>
    </p:spTree>
    <p:extLst>
      <p:ext uri="{BB962C8B-B14F-4D97-AF65-F5344CB8AC3E}">
        <p14:creationId xmlns:p14="http://schemas.microsoft.com/office/powerpoint/2010/main" val="167311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example of a weighted overlay using the feedback from the transit agencies.</a:t>
            </a:r>
          </a:p>
          <a:p>
            <a:pPr marL="171450" indent="-171450">
              <a:buFont typeface="Arial" panose="020B0604020202020204" pitchFamily="34" charset="0"/>
              <a:buChar char="•"/>
            </a:pPr>
            <a:r>
              <a:rPr lang="en-US" dirty="0"/>
              <a:t>Each of the 7 external factors had a unique weight placed on it (usually between 5 and 50) to indicate how relatively important that factor was for predicting transit dependence</a:t>
            </a:r>
          </a:p>
          <a:p>
            <a:pPr marL="171450" indent="-171450">
              <a:buFont typeface="Arial" panose="020B0604020202020204" pitchFamily="34" charset="0"/>
              <a:buChar char="•"/>
            </a:pPr>
            <a:r>
              <a:rPr lang="en-US" dirty="0"/>
              <a:t>The goal is to use such a map with service routes overlaid on top in order to identify gaps in the system. Yellow-orange-red areas that are lacking service will be the areas that should get attention.</a:t>
            </a:r>
          </a:p>
          <a:p>
            <a:pPr marL="171450" indent="-171450">
              <a:buFont typeface="Arial" panose="020B0604020202020204" pitchFamily="34" charset="0"/>
              <a:buChar char="•"/>
            </a:pPr>
            <a:r>
              <a:rPr lang="en-US" dirty="0"/>
              <a:t>The overlay can also be used to determine “why” a particular area is predicted to be transit dependent. I.E. an area with red areas for language could represent concentrations of immigrant populations that may also be carless. Unique strategies can then be targeted in that area related to those factors. Those same strategies likely will not work in other areas that are transit dependent but may exhibit a combination of high gas prices and low median household income or high numbers of carless households.</a:t>
            </a:r>
          </a:p>
        </p:txBody>
      </p:sp>
      <p:sp>
        <p:nvSpPr>
          <p:cNvPr id="4" name="Slide Number Placeholder 3"/>
          <p:cNvSpPr>
            <a:spLocks noGrp="1"/>
          </p:cNvSpPr>
          <p:nvPr>
            <p:ph type="sldNum" sz="quarter" idx="5"/>
          </p:nvPr>
        </p:nvSpPr>
        <p:spPr/>
        <p:txBody>
          <a:bodyPr/>
          <a:lstStyle/>
          <a:p>
            <a:fld id="{B611BE2F-F114-4FA4-AC82-D7D46D62AA5C}" type="slidenum">
              <a:rPr lang="en-US" smtClean="0"/>
              <a:t>10</a:t>
            </a:fld>
            <a:endParaRPr lang="en-US"/>
          </a:p>
        </p:txBody>
      </p:sp>
    </p:spTree>
    <p:extLst>
      <p:ext uri="{BB962C8B-B14F-4D97-AF65-F5344CB8AC3E}">
        <p14:creationId xmlns:p14="http://schemas.microsoft.com/office/powerpoint/2010/main" val="993359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5DF803-2BF8-4483-80FF-A3FCEA26D4FD}"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197027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F803-2BF8-4483-80FF-A3FCEA26D4FD}"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064143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F803-2BF8-4483-80FF-A3FCEA26D4FD}"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298275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F803-2BF8-4483-80FF-A3FCEA26D4FD}"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4264847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5DF803-2BF8-4483-80FF-A3FCEA26D4FD}"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7897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5DF803-2BF8-4483-80FF-A3FCEA26D4FD}"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53053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5DF803-2BF8-4483-80FF-A3FCEA26D4FD}"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291859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5DF803-2BF8-4483-80FF-A3FCEA26D4FD}"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19987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DF803-2BF8-4483-80FF-A3FCEA26D4FD}"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99934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5DF803-2BF8-4483-80FF-A3FCEA26D4FD}"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3609182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5DF803-2BF8-4483-80FF-A3FCEA26D4FD}"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1C4B4-EB97-4DE8-B44C-C52B3D3E6046}" type="slidenum">
              <a:rPr lang="en-US" smtClean="0"/>
              <a:t>‹#›</a:t>
            </a:fld>
            <a:endParaRPr lang="en-US"/>
          </a:p>
        </p:txBody>
      </p:sp>
    </p:spTree>
    <p:extLst>
      <p:ext uri="{BB962C8B-B14F-4D97-AF65-F5344CB8AC3E}">
        <p14:creationId xmlns:p14="http://schemas.microsoft.com/office/powerpoint/2010/main" val="4145418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DF803-2BF8-4483-80FF-A3FCEA26D4FD}" type="datetimeFigureOut">
              <a:rPr lang="en-US" smtClean="0"/>
              <a:t>11/19/2019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1C4B4-EB97-4DE8-B44C-C52B3D3E6046}" type="slidenum">
              <a:rPr lang="en-US" smtClean="0"/>
              <a:t>‹#›</a:t>
            </a:fld>
            <a:endParaRPr lang="en-US"/>
          </a:p>
        </p:txBody>
      </p:sp>
      <p:pic>
        <p:nvPicPr>
          <p:cNvPr id="7" name="Picture 6">
            <a:extLst>
              <a:ext uri="{FF2B5EF4-FFF2-40B4-BE49-F238E27FC236}">
                <a16:creationId xmlns:a16="http://schemas.microsoft.com/office/drawing/2014/main" id="{C326B0E2-6783-460A-AA07-FD6B32A181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586952" y="188640"/>
            <a:ext cx="2231734" cy="616592"/>
          </a:xfrm>
          <a:prstGeom prst="rect">
            <a:avLst/>
          </a:prstGeom>
        </p:spPr>
      </p:pic>
    </p:spTree>
    <p:extLst>
      <p:ext uri="{BB962C8B-B14F-4D97-AF65-F5344CB8AC3E}">
        <p14:creationId xmlns:p14="http://schemas.microsoft.com/office/powerpoint/2010/main" val="3725905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hyperlink" Target="https://iowadot.gov/iowainmotion/Modal-Plans/Public-Transit-Pla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FC17139-06DD-4777-B316-0A9D7B34CD90}"/>
              </a:ext>
            </a:extLst>
          </p:cNvPr>
          <p:cNvPicPr>
            <a:picLocks noChangeAspect="1"/>
          </p:cNvPicPr>
          <p:nvPr/>
        </p:nvPicPr>
        <p:blipFill rotWithShape="1">
          <a:blip r:embed="rId2">
            <a:extLst>
              <a:ext uri="{28A0092B-C50C-407E-A947-70E740481C1C}">
                <a14:useLocalDpi xmlns:a14="http://schemas.microsoft.com/office/drawing/2010/main" val="0"/>
              </a:ext>
            </a:extLst>
          </a:blip>
          <a:srcRect l="5397" r="5411"/>
          <a:stretch/>
        </p:blipFill>
        <p:spPr>
          <a:xfrm>
            <a:off x="0" y="26944"/>
            <a:ext cx="9144000" cy="6834612"/>
          </a:xfrm>
          <a:prstGeom prst="rect">
            <a:avLst/>
          </a:prstGeom>
        </p:spPr>
      </p:pic>
      <p:sp>
        <p:nvSpPr>
          <p:cNvPr id="13" name="Rectangle 12">
            <a:extLst>
              <a:ext uri="{FF2B5EF4-FFF2-40B4-BE49-F238E27FC236}">
                <a16:creationId xmlns:a16="http://schemas.microsoft.com/office/drawing/2014/main" id="{E05B933F-23CE-49C6-94D3-9FC4FB244BD8}"/>
              </a:ext>
            </a:extLst>
          </p:cNvPr>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099E24-E0FC-47A9-B93E-7ABA6F4B48D1}"/>
              </a:ext>
            </a:extLst>
          </p:cNvPr>
          <p:cNvSpPr/>
          <p:nvPr/>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B34B73D-9319-4B42-8883-99EE97BF8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952" y="188640"/>
            <a:ext cx="2231734" cy="616592"/>
          </a:xfrm>
          <a:prstGeom prst="rect">
            <a:avLst/>
          </a:prstGeom>
        </p:spPr>
      </p:pic>
      <p:sp>
        <p:nvSpPr>
          <p:cNvPr id="6" name="Rectangle 6">
            <a:extLst>
              <a:ext uri="{FF2B5EF4-FFF2-40B4-BE49-F238E27FC236}">
                <a16:creationId xmlns:a16="http://schemas.microsoft.com/office/drawing/2014/main" id="{F362CFE8-9125-4064-BEE4-580EFAE32DA0}"/>
              </a:ext>
            </a:extLst>
          </p:cNvPr>
          <p:cNvSpPr>
            <a:spLocks noChangeArrowheads="1"/>
          </p:cNvSpPr>
          <p:nvPr/>
        </p:nvSpPr>
        <p:spPr bwMode="auto">
          <a:xfrm>
            <a:off x="0" y="90005"/>
            <a:ext cx="268115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Arial" panose="020B0604020202020204" pitchFamily="34" charset="0"/>
                <a:ea typeface="Calibri" panose="020F0502020204030204" pitchFamily="34" charset="0"/>
              </a:rPr>
              <a:t>JOE DRAHOS</a:t>
            </a:r>
            <a:endParaRPr kumimoji="0" lang="en-US" altLang="en-US" sz="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53565A"/>
                </a:solidFill>
                <a:effectLst/>
                <a:latin typeface="Arial" panose="020B0604020202020204" pitchFamily="34" charset="0"/>
                <a:ea typeface="Calibri" panose="020F0502020204030204" pitchFamily="34" charset="0"/>
              </a:rPr>
              <a:t>SYSTEMS PLANNING BUREAU | PASSENGER PLANNING</a:t>
            </a:r>
            <a:endParaRPr kumimoji="0" lang="en-US" altLang="en-US" sz="100" b="0" i="0" u="none" strike="noStrike" cap="none" normalizeH="0" baseline="0" dirty="0">
              <a:ln>
                <a:noFill/>
              </a:ln>
              <a:solidFill>
                <a:srgbClr val="53565A"/>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53565A"/>
                </a:solidFill>
                <a:effectLst/>
                <a:latin typeface="Arial" panose="020B0604020202020204" pitchFamily="34" charset="0"/>
                <a:ea typeface="Calibri" panose="020F0502020204030204" pitchFamily="34" charset="0"/>
              </a:rPr>
              <a:t>PLANNING, PROGRAMMING &amp; MODAL DIVISION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700" dirty="0">
                <a:solidFill>
                  <a:srgbClr val="7C2529"/>
                </a:solidFill>
                <a:latin typeface="Arial" panose="020B0604020202020204" pitchFamily="34" charset="0"/>
              </a:rPr>
              <a:t>Iowa Department of Transportation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7C2529"/>
                </a:solidFill>
                <a:effectLst/>
                <a:latin typeface="Arial" panose="020B0604020202020204" pitchFamily="34" charset="0"/>
              </a:rPr>
              <a:t>800 Lincoln Way, Ames, IA 50010</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700" dirty="0">
                <a:solidFill>
                  <a:srgbClr val="7C2529"/>
                </a:solidFill>
                <a:latin typeface="Arial" panose="020B0604020202020204" pitchFamily="34" charset="0"/>
              </a:rPr>
              <a:t>Office: </a:t>
            </a:r>
            <a:r>
              <a:rPr lang="en-US" altLang="en-US" sz="700" dirty="0">
                <a:solidFill>
                  <a:srgbClr val="53565A"/>
                </a:solidFill>
                <a:latin typeface="Arial" panose="020B0604020202020204" pitchFamily="34" charset="0"/>
              </a:rPr>
              <a:t>515.239.1772</a:t>
            </a:r>
            <a:r>
              <a:rPr lang="en-US" altLang="en-US" sz="700" dirty="0">
                <a:solidFill>
                  <a:srgbClr val="808080"/>
                </a:solidFill>
                <a:latin typeface="Arial" panose="020B0604020202020204" pitchFamily="34" charset="0"/>
              </a:rPr>
              <a:t>	</a:t>
            </a:r>
            <a:r>
              <a:rPr lang="en-US" altLang="en-US" sz="700" dirty="0">
                <a:solidFill>
                  <a:srgbClr val="7C2529"/>
                </a:solidFill>
                <a:latin typeface="Arial" panose="020B0604020202020204" pitchFamily="34" charset="0"/>
              </a:rPr>
              <a:t>Email: </a:t>
            </a:r>
            <a:r>
              <a:rPr lang="en-US" altLang="en-US" sz="700" dirty="0">
                <a:solidFill>
                  <a:srgbClr val="53565A"/>
                </a:solidFill>
                <a:latin typeface="Arial" panose="020B0604020202020204" pitchFamily="34" charset="0"/>
              </a:rPr>
              <a:t>joseph.drahos@iowadot.us</a:t>
            </a:r>
            <a:endParaRPr kumimoji="0" lang="en-US" altLang="en-US" sz="1200" b="0" i="0" u="none" strike="noStrike" cap="none" normalizeH="0" baseline="0" dirty="0">
              <a:ln>
                <a:noFill/>
              </a:ln>
              <a:solidFill>
                <a:srgbClr val="53565A"/>
              </a:solidFill>
              <a:effectLst/>
              <a:latin typeface="Arial" panose="020B0604020202020204" pitchFamily="34" charset="0"/>
            </a:endParaRPr>
          </a:p>
        </p:txBody>
      </p:sp>
      <p:sp>
        <p:nvSpPr>
          <p:cNvPr id="7" name="Rectangle 6">
            <a:extLst>
              <a:ext uri="{FF2B5EF4-FFF2-40B4-BE49-F238E27FC236}">
                <a16:creationId xmlns:a16="http://schemas.microsoft.com/office/drawing/2014/main" id="{B7C974C3-2B96-4220-80CD-964213B086B6}"/>
              </a:ext>
            </a:extLst>
          </p:cNvPr>
          <p:cNvSpPr/>
          <p:nvPr/>
        </p:nvSpPr>
        <p:spPr>
          <a:xfrm>
            <a:off x="0" y="4653136"/>
            <a:ext cx="6228184" cy="1656184"/>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E428A5-819E-4978-9020-6A8C81123617}"/>
              </a:ext>
            </a:extLst>
          </p:cNvPr>
          <p:cNvSpPr/>
          <p:nvPr/>
        </p:nvSpPr>
        <p:spPr>
          <a:xfrm>
            <a:off x="6300192" y="4653136"/>
            <a:ext cx="720080" cy="1656184"/>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D7BD28-9DA4-4020-A20D-9CBEB57C5039}"/>
              </a:ext>
            </a:extLst>
          </p:cNvPr>
          <p:cNvSpPr/>
          <p:nvPr/>
        </p:nvSpPr>
        <p:spPr>
          <a:xfrm>
            <a:off x="7092280" y="4653136"/>
            <a:ext cx="720080" cy="1656184"/>
          </a:xfrm>
          <a:prstGeom prst="rect">
            <a:avLst/>
          </a:prstGeom>
          <a:solidFill>
            <a:srgbClr val="3449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62BBC7-EBFB-44A7-8274-6EBC45EA2E94}"/>
              </a:ext>
            </a:extLst>
          </p:cNvPr>
          <p:cNvSpPr/>
          <p:nvPr/>
        </p:nvSpPr>
        <p:spPr>
          <a:xfrm>
            <a:off x="7884368" y="4653136"/>
            <a:ext cx="720080" cy="1656184"/>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232C86E-075B-41CD-8B8C-4783A82D65DA}"/>
              </a:ext>
            </a:extLst>
          </p:cNvPr>
          <p:cNvSpPr txBox="1"/>
          <p:nvPr/>
        </p:nvSpPr>
        <p:spPr>
          <a:xfrm>
            <a:off x="43137" y="4790494"/>
            <a:ext cx="6537122" cy="1384995"/>
          </a:xfrm>
          <a:prstGeom prst="rect">
            <a:avLst/>
          </a:prstGeom>
          <a:noFill/>
        </p:spPr>
        <p:txBody>
          <a:bodyPr wrap="square" rtlCol="0">
            <a:spAutoFit/>
          </a:bodyPr>
          <a:lstStyle/>
          <a:p>
            <a:r>
              <a:rPr lang="en-US" sz="2600" b="1" dirty="0">
                <a:solidFill>
                  <a:schemeClr val="bg1"/>
                </a:solidFill>
                <a:latin typeface="Century Gothic" panose="020B0502020202020204" pitchFamily="34" charset="0"/>
              </a:rPr>
              <a:t>Public Transit Plan progress report</a:t>
            </a:r>
          </a:p>
          <a:p>
            <a:r>
              <a:rPr lang="en-US" sz="1900" dirty="0">
                <a:solidFill>
                  <a:schemeClr val="bg1"/>
                </a:solidFill>
                <a:latin typeface="Century Gothic" panose="020B0502020202020204" pitchFamily="34" charset="0"/>
              </a:rPr>
              <a:t>OpportUNITY | Transportation Work Group Meeting</a:t>
            </a:r>
          </a:p>
          <a:p>
            <a:r>
              <a:rPr lang="en-US" sz="1900" dirty="0">
                <a:solidFill>
                  <a:schemeClr val="bg1"/>
                </a:solidFill>
                <a:latin typeface="Century Gothic" panose="020B0502020202020204" pitchFamily="34" charset="0"/>
              </a:rPr>
              <a:t>Des Moines Area MPO</a:t>
            </a:r>
          </a:p>
          <a:p>
            <a:r>
              <a:rPr lang="en-US" sz="2000" b="1" dirty="0">
                <a:solidFill>
                  <a:schemeClr val="bg1"/>
                </a:solidFill>
                <a:latin typeface="Century Gothic" panose="020B0502020202020204" pitchFamily="34" charset="0"/>
              </a:rPr>
              <a:t>November 20, 2019</a:t>
            </a:r>
          </a:p>
        </p:txBody>
      </p:sp>
    </p:spTree>
    <p:extLst>
      <p:ext uri="{BB962C8B-B14F-4D97-AF65-F5344CB8AC3E}">
        <p14:creationId xmlns:p14="http://schemas.microsoft.com/office/powerpoint/2010/main" val="4192376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005485-3D0C-4D42-AD2F-7A60BEDBD227}"/>
              </a:ext>
            </a:extLst>
          </p:cNvPr>
          <p:cNvPicPr>
            <a:picLocks noChangeAspect="1"/>
          </p:cNvPicPr>
          <p:nvPr/>
        </p:nvPicPr>
        <p:blipFill>
          <a:blip r:embed="rId3"/>
          <a:stretch>
            <a:fillRect/>
          </a:stretch>
        </p:blipFill>
        <p:spPr>
          <a:xfrm>
            <a:off x="0" y="866877"/>
            <a:ext cx="9144000" cy="5991123"/>
          </a:xfrm>
          <a:prstGeom prst="rect">
            <a:avLst/>
          </a:prstGeom>
        </p:spPr>
      </p:pic>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8" y="190097"/>
            <a:ext cx="5974472"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GIS Results – Weighted Regional (All) Average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pic>
        <p:nvPicPr>
          <p:cNvPr id="3" name="Picture 2">
            <a:extLst>
              <a:ext uri="{FF2B5EF4-FFF2-40B4-BE49-F238E27FC236}">
                <a16:creationId xmlns:a16="http://schemas.microsoft.com/office/drawing/2014/main" id="{23BEC265-1BDF-4029-833B-68C1FD359C2B}"/>
              </a:ext>
            </a:extLst>
          </p:cNvPr>
          <p:cNvPicPr>
            <a:picLocks noChangeAspect="1"/>
          </p:cNvPicPr>
          <p:nvPr/>
        </p:nvPicPr>
        <p:blipFill>
          <a:blip r:embed="rId4"/>
          <a:stretch>
            <a:fillRect/>
          </a:stretch>
        </p:blipFill>
        <p:spPr>
          <a:xfrm>
            <a:off x="176969" y="4725253"/>
            <a:ext cx="438150" cy="1752600"/>
          </a:xfrm>
          <a:prstGeom prst="rect">
            <a:avLst/>
          </a:prstGeom>
        </p:spPr>
      </p:pic>
    </p:spTree>
    <p:extLst>
      <p:ext uri="{BB962C8B-B14F-4D97-AF65-F5344CB8AC3E}">
        <p14:creationId xmlns:p14="http://schemas.microsoft.com/office/powerpoint/2010/main" val="3614128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6E2214-7240-4F0A-84B9-6E75D52975B9}"/>
              </a:ext>
            </a:extLst>
          </p:cNvPr>
          <p:cNvPicPr>
            <a:picLocks noChangeAspect="1"/>
          </p:cNvPicPr>
          <p:nvPr/>
        </p:nvPicPr>
        <p:blipFill rotWithShape="1">
          <a:blip r:embed="rId3"/>
          <a:srcRect t="1114" b="3120"/>
          <a:stretch/>
        </p:blipFill>
        <p:spPr>
          <a:xfrm>
            <a:off x="0" y="1022035"/>
            <a:ext cx="9144000" cy="5835965"/>
          </a:xfrm>
          <a:prstGeom prst="rect">
            <a:avLst/>
          </a:prstGeom>
        </p:spPr>
      </p:pic>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8" y="190097"/>
            <a:ext cx="5974472"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GIS Results – Weighted Regional (All) Average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pic>
        <p:nvPicPr>
          <p:cNvPr id="3" name="Picture 2">
            <a:extLst>
              <a:ext uri="{FF2B5EF4-FFF2-40B4-BE49-F238E27FC236}">
                <a16:creationId xmlns:a16="http://schemas.microsoft.com/office/drawing/2014/main" id="{23BEC265-1BDF-4029-833B-68C1FD359C2B}"/>
              </a:ext>
            </a:extLst>
          </p:cNvPr>
          <p:cNvPicPr>
            <a:picLocks noChangeAspect="1"/>
          </p:cNvPicPr>
          <p:nvPr/>
        </p:nvPicPr>
        <p:blipFill>
          <a:blip r:embed="rId4"/>
          <a:stretch>
            <a:fillRect/>
          </a:stretch>
        </p:blipFill>
        <p:spPr>
          <a:xfrm>
            <a:off x="176969" y="4725253"/>
            <a:ext cx="438150" cy="1752600"/>
          </a:xfrm>
          <a:prstGeom prst="rect">
            <a:avLst/>
          </a:prstGeom>
        </p:spPr>
      </p:pic>
    </p:spTree>
    <p:extLst>
      <p:ext uri="{BB962C8B-B14F-4D97-AF65-F5344CB8AC3E}">
        <p14:creationId xmlns:p14="http://schemas.microsoft.com/office/powerpoint/2010/main" val="3780558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9AE255-9FEB-49E1-A0FC-0B6DC418B092}"/>
              </a:ext>
            </a:extLst>
          </p:cNvPr>
          <p:cNvPicPr>
            <a:picLocks noChangeAspect="1"/>
          </p:cNvPicPr>
          <p:nvPr/>
        </p:nvPicPr>
        <p:blipFill rotWithShape="1">
          <a:blip r:embed="rId3"/>
          <a:srcRect l="449" b="3200"/>
          <a:stretch/>
        </p:blipFill>
        <p:spPr>
          <a:xfrm>
            <a:off x="0" y="995700"/>
            <a:ext cx="9144000" cy="5862300"/>
          </a:xfrm>
          <a:prstGeom prst="rect">
            <a:avLst/>
          </a:prstGeom>
        </p:spPr>
      </p:pic>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8" y="190097"/>
            <a:ext cx="5974472"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GIS Results – Weighted Regional (All) Average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pic>
        <p:nvPicPr>
          <p:cNvPr id="3" name="Picture 2">
            <a:extLst>
              <a:ext uri="{FF2B5EF4-FFF2-40B4-BE49-F238E27FC236}">
                <a16:creationId xmlns:a16="http://schemas.microsoft.com/office/drawing/2014/main" id="{23BEC265-1BDF-4029-833B-68C1FD359C2B}"/>
              </a:ext>
            </a:extLst>
          </p:cNvPr>
          <p:cNvPicPr>
            <a:picLocks noChangeAspect="1"/>
          </p:cNvPicPr>
          <p:nvPr/>
        </p:nvPicPr>
        <p:blipFill>
          <a:blip r:embed="rId4"/>
          <a:stretch>
            <a:fillRect/>
          </a:stretch>
        </p:blipFill>
        <p:spPr>
          <a:xfrm>
            <a:off x="176969" y="4725253"/>
            <a:ext cx="438150" cy="1752600"/>
          </a:xfrm>
          <a:prstGeom prst="rect">
            <a:avLst/>
          </a:prstGeom>
        </p:spPr>
      </p:pic>
      <p:pic>
        <p:nvPicPr>
          <p:cNvPr id="2" name="Picture 1">
            <a:extLst>
              <a:ext uri="{FF2B5EF4-FFF2-40B4-BE49-F238E27FC236}">
                <a16:creationId xmlns:a16="http://schemas.microsoft.com/office/drawing/2014/main" id="{6B260577-4A48-4E92-AD2A-A11304AFB0E0}"/>
              </a:ext>
            </a:extLst>
          </p:cNvPr>
          <p:cNvPicPr>
            <a:picLocks noChangeAspect="1"/>
          </p:cNvPicPr>
          <p:nvPr/>
        </p:nvPicPr>
        <p:blipFill>
          <a:blip r:embed="rId5"/>
          <a:stretch>
            <a:fillRect/>
          </a:stretch>
        </p:blipFill>
        <p:spPr>
          <a:xfrm>
            <a:off x="6575992" y="1202996"/>
            <a:ext cx="2494433" cy="1637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36402384-C238-4EDC-BBD0-A7BEE38C1445}"/>
              </a:ext>
            </a:extLst>
          </p:cNvPr>
          <p:cNvPicPr>
            <a:picLocks noChangeAspect="1"/>
          </p:cNvPicPr>
          <p:nvPr/>
        </p:nvPicPr>
        <p:blipFill>
          <a:blip r:embed="rId6"/>
          <a:stretch>
            <a:fillRect/>
          </a:stretch>
        </p:blipFill>
        <p:spPr>
          <a:xfrm>
            <a:off x="6575992" y="2978654"/>
            <a:ext cx="2494433" cy="1638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8605B45-431A-4878-8BA4-D0C13C96E644}"/>
              </a:ext>
            </a:extLst>
          </p:cNvPr>
          <p:cNvPicPr>
            <a:picLocks noChangeAspect="1"/>
          </p:cNvPicPr>
          <p:nvPr/>
        </p:nvPicPr>
        <p:blipFill>
          <a:blip r:embed="rId7"/>
          <a:stretch>
            <a:fillRect/>
          </a:stretch>
        </p:blipFill>
        <p:spPr>
          <a:xfrm>
            <a:off x="6575992" y="4776625"/>
            <a:ext cx="2494433" cy="1636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C89CF2E-20AA-4C83-BA74-DB0B49BD8E2B}"/>
              </a:ext>
            </a:extLst>
          </p:cNvPr>
          <p:cNvSpPr txBox="1"/>
          <p:nvPr/>
        </p:nvSpPr>
        <p:spPr>
          <a:xfrm>
            <a:off x="7414468" y="1139935"/>
            <a:ext cx="817479" cy="338554"/>
          </a:xfrm>
          <a:prstGeom prst="rect">
            <a:avLst/>
          </a:prstGeom>
          <a:noFill/>
        </p:spPr>
        <p:txBody>
          <a:bodyPr wrap="square" rtlCol="0">
            <a:spAutoFit/>
          </a:bodyPr>
          <a:lstStyle>
            <a:defPPr>
              <a:defRPr lang="en-US"/>
            </a:defPPr>
          </a:lstStyle>
          <a:p>
            <a:pPr algn="ctr"/>
            <a:r>
              <a:rPr lang="en-US" sz="1600" dirty="0">
                <a:latin typeface="Aharoni" panose="02010803020104030203" pitchFamily="2" charset="-79"/>
                <a:cs typeface="Aharoni" panose="02010803020104030203" pitchFamily="2" charset="-79"/>
              </a:rPr>
              <a:t>Race</a:t>
            </a:r>
          </a:p>
        </p:txBody>
      </p:sp>
      <p:sp>
        <p:nvSpPr>
          <p:cNvPr id="13" name="TextBox 12">
            <a:extLst>
              <a:ext uri="{FF2B5EF4-FFF2-40B4-BE49-F238E27FC236}">
                <a16:creationId xmlns:a16="http://schemas.microsoft.com/office/drawing/2014/main" id="{3EFAAFF6-A233-4562-B4D2-986BD7669038}"/>
              </a:ext>
            </a:extLst>
          </p:cNvPr>
          <p:cNvSpPr txBox="1"/>
          <p:nvPr/>
        </p:nvSpPr>
        <p:spPr>
          <a:xfrm>
            <a:off x="6958044" y="2910756"/>
            <a:ext cx="1730326" cy="338554"/>
          </a:xfrm>
          <a:prstGeom prst="rect">
            <a:avLst/>
          </a:prstGeom>
          <a:noFill/>
        </p:spPr>
        <p:txBody>
          <a:bodyPr wrap="square" rtlCol="0">
            <a:spAutoFit/>
          </a:bodyPr>
          <a:lstStyle>
            <a:defPPr>
              <a:defRPr lang="en-US"/>
            </a:defPPr>
            <a:lvl1pPr algn="ctr">
              <a:defRPr sz="1600">
                <a:latin typeface="Aharoni" panose="02010803020104030203" pitchFamily="2" charset="-79"/>
                <a:cs typeface="Aharoni" panose="02010803020104030203" pitchFamily="2" charset="-79"/>
              </a:defRPr>
            </a:lvl1pPr>
          </a:lstStyle>
          <a:p>
            <a:r>
              <a:rPr lang="en-US" dirty="0"/>
              <a:t>Language</a:t>
            </a:r>
          </a:p>
        </p:txBody>
      </p:sp>
      <p:sp>
        <p:nvSpPr>
          <p:cNvPr id="14" name="TextBox 13">
            <a:extLst>
              <a:ext uri="{FF2B5EF4-FFF2-40B4-BE49-F238E27FC236}">
                <a16:creationId xmlns:a16="http://schemas.microsoft.com/office/drawing/2014/main" id="{6C58CADD-77B3-4C8C-8FD8-CBB0EF8BFCA1}"/>
              </a:ext>
            </a:extLst>
          </p:cNvPr>
          <p:cNvSpPr txBox="1"/>
          <p:nvPr/>
        </p:nvSpPr>
        <p:spPr>
          <a:xfrm>
            <a:off x="6302326" y="4721970"/>
            <a:ext cx="3330225" cy="338554"/>
          </a:xfrm>
          <a:prstGeom prst="rect">
            <a:avLst/>
          </a:prstGeom>
          <a:noFill/>
        </p:spPr>
        <p:txBody>
          <a:bodyPr wrap="square" rtlCol="0">
            <a:spAutoFit/>
          </a:bodyPr>
          <a:lstStyle>
            <a:defPPr>
              <a:defRPr lang="en-US"/>
            </a:defPPr>
            <a:lvl1pPr algn="ctr">
              <a:defRPr sz="1600">
                <a:latin typeface="Aharoni" panose="02010803020104030203" pitchFamily="2" charset="-79"/>
                <a:cs typeface="Aharoni" panose="02010803020104030203" pitchFamily="2" charset="-79"/>
              </a:defRPr>
            </a:lvl1pPr>
          </a:lstStyle>
          <a:p>
            <a:r>
              <a:rPr lang="en-US" dirty="0"/>
              <a:t>Population Density</a:t>
            </a:r>
          </a:p>
        </p:txBody>
      </p:sp>
      <p:sp>
        <p:nvSpPr>
          <p:cNvPr id="21" name="TextBox 20">
            <a:extLst>
              <a:ext uri="{FF2B5EF4-FFF2-40B4-BE49-F238E27FC236}">
                <a16:creationId xmlns:a16="http://schemas.microsoft.com/office/drawing/2014/main" id="{C551526A-84D4-46D7-821C-867801DAE04B}"/>
              </a:ext>
            </a:extLst>
          </p:cNvPr>
          <p:cNvSpPr txBox="1"/>
          <p:nvPr/>
        </p:nvSpPr>
        <p:spPr>
          <a:xfrm>
            <a:off x="6554616" y="896385"/>
            <a:ext cx="2532065" cy="276999"/>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txBody>
          <a:bodyPr wrap="square" rtlCol="0" anchor="ctr">
            <a:spAutoFit/>
          </a:bodyPr>
          <a:lstStyle>
            <a:defPPr>
              <a:defRPr lang="en-US"/>
            </a:defPPr>
          </a:lstStyle>
          <a:p>
            <a:pPr algn="ctr"/>
            <a:r>
              <a:rPr lang="en-US" sz="1200" dirty="0">
                <a:latin typeface="Aharoni" panose="02010803020104030203" pitchFamily="2" charset="-79"/>
                <a:cs typeface="Aharoni" panose="02010803020104030203" pitchFamily="2" charset="-79"/>
              </a:rPr>
              <a:t>Non-Weighted Factors</a:t>
            </a:r>
          </a:p>
        </p:txBody>
      </p:sp>
    </p:spTree>
    <p:extLst>
      <p:ext uri="{BB962C8B-B14F-4D97-AF65-F5344CB8AC3E}">
        <p14:creationId xmlns:p14="http://schemas.microsoft.com/office/powerpoint/2010/main" val="2502447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5CC827B-4A51-4347-912B-19D4CF9A60C5}"/>
              </a:ext>
            </a:extLst>
          </p:cNvPr>
          <p:cNvGrpSpPr/>
          <p:nvPr/>
        </p:nvGrpSpPr>
        <p:grpSpPr>
          <a:xfrm>
            <a:off x="494907" y="3933798"/>
            <a:ext cx="8107052" cy="91440"/>
            <a:chOff x="494907" y="3206527"/>
            <a:chExt cx="8107052" cy="91440"/>
          </a:xfrm>
        </p:grpSpPr>
        <p:cxnSp>
          <p:nvCxnSpPr>
            <p:cNvPr id="13" name="Straight Connector 12">
              <a:extLst>
                <a:ext uri="{FF2B5EF4-FFF2-40B4-BE49-F238E27FC236}">
                  <a16:creationId xmlns:a16="http://schemas.microsoft.com/office/drawing/2014/main" id="{25A0E5E7-8C84-436B-8788-419528BFAF35}"/>
                </a:ext>
              </a:extLst>
            </p:cNvPr>
            <p:cNvCxnSpPr/>
            <p:nvPr/>
          </p:nvCxnSpPr>
          <p:spPr>
            <a:xfrm>
              <a:off x="542041" y="3252247"/>
              <a:ext cx="8059918" cy="0"/>
            </a:xfrm>
            <a:prstGeom prst="line">
              <a:avLst/>
            </a:prstGeom>
            <a:ln w="25400">
              <a:solidFill>
                <a:srgbClr val="53565A"/>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217E7CB-45C0-4C61-9B41-9AF09074DAF9}"/>
                </a:ext>
              </a:extLst>
            </p:cNvPr>
            <p:cNvSpPr/>
            <p:nvPr/>
          </p:nvSpPr>
          <p:spPr>
            <a:xfrm>
              <a:off x="494907" y="3206527"/>
              <a:ext cx="91440" cy="91440"/>
            </a:xfrm>
            <a:prstGeom prst="ellipse">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8EEDC74-188C-4B4A-BA07-44FA2AA804F5}"/>
              </a:ext>
            </a:extLst>
          </p:cNvPr>
          <p:cNvGrpSpPr/>
          <p:nvPr/>
        </p:nvGrpSpPr>
        <p:grpSpPr>
          <a:xfrm>
            <a:off x="843700" y="1872313"/>
            <a:ext cx="1097280" cy="2198645"/>
            <a:chOff x="636309" y="1145042"/>
            <a:chExt cx="1097280" cy="2198645"/>
          </a:xfrm>
        </p:grpSpPr>
        <p:grpSp>
          <p:nvGrpSpPr>
            <p:cNvPr id="17" name="Group 16">
              <a:extLst>
                <a:ext uri="{FF2B5EF4-FFF2-40B4-BE49-F238E27FC236}">
                  <a16:creationId xmlns:a16="http://schemas.microsoft.com/office/drawing/2014/main" id="{A95C04F0-424F-42B0-952A-65E7768B0E75}"/>
                </a:ext>
              </a:extLst>
            </p:cNvPr>
            <p:cNvGrpSpPr/>
            <p:nvPr/>
          </p:nvGrpSpPr>
          <p:grpSpPr>
            <a:xfrm>
              <a:off x="636309" y="1145042"/>
              <a:ext cx="1097280" cy="2198645"/>
              <a:chOff x="636309" y="1145042"/>
              <a:chExt cx="1097280" cy="2198645"/>
            </a:xfrm>
          </p:grpSpPr>
          <p:sp>
            <p:nvSpPr>
              <p:cNvPr id="20" name="Oval 19">
                <a:extLst>
                  <a:ext uri="{FF2B5EF4-FFF2-40B4-BE49-F238E27FC236}">
                    <a16:creationId xmlns:a16="http://schemas.microsoft.com/office/drawing/2014/main" id="{04DBE4D2-8845-4455-82AD-D3E7D41E8938}"/>
                  </a:ext>
                </a:extLst>
              </p:cNvPr>
              <p:cNvSpPr/>
              <p:nvPr/>
            </p:nvSpPr>
            <p:spPr>
              <a:xfrm>
                <a:off x="1093509" y="3160807"/>
                <a:ext cx="182880" cy="182880"/>
              </a:xfrm>
              <a:prstGeom prst="ellipse">
                <a:avLst/>
              </a:prstGeom>
              <a:solidFill>
                <a:schemeClr val="bg1"/>
              </a:solidFill>
              <a:ln w="25400">
                <a:solidFill>
                  <a:srgbClr val="469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12CC5B8-41F7-4FE9-BF41-8EA35A518177}"/>
                  </a:ext>
                </a:extLst>
              </p:cNvPr>
              <p:cNvSpPr/>
              <p:nvPr/>
            </p:nvSpPr>
            <p:spPr>
              <a:xfrm>
                <a:off x="636309" y="1145042"/>
                <a:ext cx="1097280" cy="1097280"/>
              </a:xfrm>
              <a:prstGeom prst="ellipse">
                <a:avLst/>
              </a:prstGeom>
              <a:solidFill>
                <a:schemeClr val="bg1"/>
              </a:solidFill>
              <a:ln w="25400">
                <a:solidFill>
                  <a:srgbClr val="469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C91146-AB88-4028-8F05-CD56B9AE06ED}"/>
                  </a:ext>
                </a:extLst>
              </p:cNvPr>
              <p:cNvSpPr/>
              <p:nvPr/>
            </p:nvSpPr>
            <p:spPr>
              <a:xfrm>
                <a:off x="727749" y="1236482"/>
                <a:ext cx="914400" cy="914400"/>
              </a:xfrm>
              <a:prstGeom prst="ellipse">
                <a:avLst/>
              </a:prstGeom>
              <a:solidFill>
                <a:srgbClr val="4698C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5D7EEC2-77E9-4E84-979D-3CC686CCC361}"/>
                  </a:ext>
                </a:extLst>
              </p:cNvPr>
              <p:cNvCxnSpPr>
                <a:stCxn id="21" idx="4"/>
                <a:endCxn id="20" idx="0"/>
              </p:cNvCxnSpPr>
              <p:nvPr/>
            </p:nvCxnSpPr>
            <p:spPr>
              <a:xfrm>
                <a:off x="1184949" y="2242322"/>
                <a:ext cx="0" cy="918485"/>
              </a:xfrm>
              <a:prstGeom prst="line">
                <a:avLst/>
              </a:prstGeom>
              <a:ln w="25400">
                <a:solidFill>
                  <a:srgbClr val="4698CB"/>
                </a:solidFill>
              </a:ln>
            </p:spPr>
            <p:style>
              <a:lnRef idx="1">
                <a:schemeClr val="accent1"/>
              </a:lnRef>
              <a:fillRef idx="0">
                <a:schemeClr val="accent1"/>
              </a:fillRef>
              <a:effectRef idx="0">
                <a:schemeClr val="accent1"/>
              </a:effectRef>
              <a:fontRef idx="minor">
                <a:schemeClr val="tx1"/>
              </a:fontRef>
            </p:style>
          </p:cxnSp>
        </p:grpSp>
        <p:pic>
          <p:nvPicPr>
            <p:cNvPr id="18" name="Graphic 17" descr="Research">
              <a:extLst>
                <a:ext uri="{FF2B5EF4-FFF2-40B4-BE49-F238E27FC236}">
                  <a16:creationId xmlns:a16="http://schemas.microsoft.com/office/drawing/2014/main" id="{A7FE1A94-E299-4814-88BD-F9334D5B66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189" y="1327922"/>
              <a:ext cx="731520" cy="731520"/>
            </a:xfrm>
            <a:prstGeom prst="rect">
              <a:avLst/>
            </a:prstGeom>
          </p:spPr>
        </p:pic>
      </p:grpSp>
      <p:sp>
        <p:nvSpPr>
          <p:cNvPr id="24" name="TextBox 23">
            <a:extLst>
              <a:ext uri="{FF2B5EF4-FFF2-40B4-BE49-F238E27FC236}">
                <a16:creationId xmlns:a16="http://schemas.microsoft.com/office/drawing/2014/main" id="{DCABC92E-48CC-438B-8650-F58170FE7D3E}"/>
              </a:ext>
            </a:extLst>
          </p:cNvPr>
          <p:cNvSpPr txBox="1"/>
          <p:nvPr/>
        </p:nvSpPr>
        <p:spPr>
          <a:xfrm>
            <a:off x="559013" y="4224479"/>
            <a:ext cx="1708138" cy="1338828"/>
          </a:xfrm>
          <a:prstGeom prst="rect">
            <a:avLst/>
          </a:prstGeom>
          <a:noFill/>
        </p:spPr>
        <p:txBody>
          <a:bodyPr wrap="square" rtlCol="0">
            <a:spAutoFit/>
          </a:bodyPr>
          <a:lstStyle/>
          <a:p>
            <a:pPr algn="ctr"/>
            <a:r>
              <a:rPr lang="en-US" sz="1400" b="1" dirty="0">
                <a:solidFill>
                  <a:srgbClr val="4698CB"/>
                </a:solidFill>
              </a:rPr>
              <a:t>Identify Issues</a:t>
            </a:r>
          </a:p>
          <a:p>
            <a:r>
              <a:rPr lang="en-US" sz="1200" dirty="0">
                <a:solidFill>
                  <a:srgbClr val="4698CB"/>
                </a:solidFill>
              </a:rPr>
              <a:t>Transit Needs Survey</a:t>
            </a:r>
          </a:p>
          <a:p>
            <a:pPr marL="171450" indent="-171450">
              <a:buFont typeface="Arial" panose="020B0604020202020204" pitchFamily="34" charset="0"/>
              <a:buChar char="•"/>
            </a:pPr>
            <a:r>
              <a:rPr lang="en-US" sz="1100" dirty="0">
                <a:solidFill>
                  <a:srgbClr val="4698CB"/>
                </a:solidFill>
              </a:rPr>
              <a:t>Service</a:t>
            </a:r>
          </a:p>
          <a:p>
            <a:pPr marL="171450" indent="-171450">
              <a:buFont typeface="Arial" panose="020B0604020202020204" pitchFamily="34" charset="0"/>
              <a:buChar char="•"/>
            </a:pPr>
            <a:r>
              <a:rPr lang="en-US" sz="1100" dirty="0">
                <a:solidFill>
                  <a:srgbClr val="4698CB"/>
                </a:solidFill>
              </a:rPr>
              <a:t>Fleet</a:t>
            </a:r>
          </a:p>
          <a:p>
            <a:pPr marL="171450" indent="-171450">
              <a:buFont typeface="Arial" panose="020B0604020202020204" pitchFamily="34" charset="0"/>
              <a:buChar char="•"/>
            </a:pPr>
            <a:r>
              <a:rPr lang="en-US" sz="1100" dirty="0">
                <a:solidFill>
                  <a:srgbClr val="4698CB"/>
                </a:solidFill>
              </a:rPr>
              <a:t>Facility</a:t>
            </a:r>
          </a:p>
          <a:p>
            <a:pPr marL="171450" indent="-171450">
              <a:buFont typeface="Arial" panose="020B0604020202020204" pitchFamily="34" charset="0"/>
              <a:buChar char="•"/>
            </a:pPr>
            <a:r>
              <a:rPr lang="en-US" sz="1100" dirty="0">
                <a:solidFill>
                  <a:srgbClr val="4698CB"/>
                </a:solidFill>
              </a:rPr>
              <a:t>Personnel</a:t>
            </a:r>
          </a:p>
          <a:p>
            <a:pPr marL="171450" indent="-171450">
              <a:buFont typeface="Arial" panose="020B0604020202020204" pitchFamily="34" charset="0"/>
              <a:buChar char="•"/>
            </a:pPr>
            <a:r>
              <a:rPr lang="en-US" sz="1100" dirty="0">
                <a:solidFill>
                  <a:srgbClr val="4698CB"/>
                </a:solidFill>
              </a:rPr>
              <a:t>Technology</a:t>
            </a:r>
          </a:p>
        </p:txBody>
      </p:sp>
      <p:grpSp>
        <p:nvGrpSpPr>
          <p:cNvPr id="25" name="Group 24">
            <a:extLst>
              <a:ext uri="{FF2B5EF4-FFF2-40B4-BE49-F238E27FC236}">
                <a16:creationId xmlns:a16="http://schemas.microsoft.com/office/drawing/2014/main" id="{7311B6CF-8F20-4641-B4D7-9FD8AD17EC4B}"/>
              </a:ext>
            </a:extLst>
          </p:cNvPr>
          <p:cNvGrpSpPr/>
          <p:nvPr/>
        </p:nvGrpSpPr>
        <p:grpSpPr>
          <a:xfrm>
            <a:off x="2371786" y="3888078"/>
            <a:ext cx="1097280" cy="2198645"/>
            <a:chOff x="2711149" y="3160807"/>
            <a:chExt cx="1097280" cy="2198645"/>
          </a:xfrm>
        </p:grpSpPr>
        <p:grpSp>
          <p:nvGrpSpPr>
            <p:cNvPr id="26" name="Group 25">
              <a:extLst>
                <a:ext uri="{FF2B5EF4-FFF2-40B4-BE49-F238E27FC236}">
                  <a16:creationId xmlns:a16="http://schemas.microsoft.com/office/drawing/2014/main" id="{1D9CE768-F511-4B81-BB0F-BB7A398A0494}"/>
                </a:ext>
              </a:extLst>
            </p:cNvPr>
            <p:cNvGrpSpPr/>
            <p:nvPr/>
          </p:nvGrpSpPr>
          <p:grpSpPr>
            <a:xfrm rot="10800000">
              <a:off x="2711149" y="3160807"/>
              <a:ext cx="1097280" cy="2198645"/>
              <a:chOff x="636309" y="1145042"/>
              <a:chExt cx="1097280" cy="2198645"/>
            </a:xfrm>
          </p:grpSpPr>
          <p:sp>
            <p:nvSpPr>
              <p:cNvPr id="28" name="Oval 27">
                <a:extLst>
                  <a:ext uri="{FF2B5EF4-FFF2-40B4-BE49-F238E27FC236}">
                    <a16:creationId xmlns:a16="http://schemas.microsoft.com/office/drawing/2014/main" id="{96D93C14-6ED3-4A47-85B2-75142FE2614A}"/>
                  </a:ext>
                </a:extLst>
              </p:cNvPr>
              <p:cNvSpPr/>
              <p:nvPr/>
            </p:nvSpPr>
            <p:spPr>
              <a:xfrm>
                <a:off x="1093509" y="3160807"/>
                <a:ext cx="182880" cy="182880"/>
              </a:xfrm>
              <a:prstGeom prst="ellipse">
                <a:avLst/>
              </a:prstGeom>
              <a:solidFill>
                <a:schemeClr val="bg1"/>
              </a:solidFill>
              <a:ln w="25400">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B200ABE-E6B9-4331-A9F0-F42C709E2F29}"/>
                  </a:ext>
                </a:extLst>
              </p:cNvPr>
              <p:cNvSpPr/>
              <p:nvPr/>
            </p:nvSpPr>
            <p:spPr>
              <a:xfrm>
                <a:off x="636309" y="1145042"/>
                <a:ext cx="1097280" cy="1097280"/>
              </a:xfrm>
              <a:prstGeom prst="ellipse">
                <a:avLst/>
              </a:prstGeom>
              <a:solidFill>
                <a:schemeClr val="bg1"/>
              </a:solidFill>
              <a:ln w="25400">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2875A83-5643-4BA4-93D3-2EF7D2F4AC33}"/>
                  </a:ext>
                </a:extLst>
              </p:cNvPr>
              <p:cNvSpPr/>
              <p:nvPr/>
            </p:nvSpPr>
            <p:spPr>
              <a:xfrm>
                <a:off x="727749" y="1236482"/>
                <a:ext cx="914400" cy="914400"/>
              </a:xfrm>
              <a:prstGeom prst="ellipse">
                <a:avLst/>
              </a:prstGeom>
              <a:solidFill>
                <a:srgbClr val="0097A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31725F79-826D-4182-8608-DBA14E1E81AD}"/>
                  </a:ext>
                </a:extLst>
              </p:cNvPr>
              <p:cNvCxnSpPr>
                <a:stCxn id="29" idx="4"/>
                <a:endCxn id="28" idx="0"/>
              </p:cNvCxnSpPr>
              <p:nvPr/>
            </p:nvCxnSpPr>
            <p:spPr>
              <a:xfrm>
                <a:off x="1184949" y="2242322"/>
                <a:ext cx="0" cy="918485"/>
              </a:xfrm>
              <a:prstGeom prst="line">
                <a:avLst/>
              </a:prstGeom>
              <a:ln w="25400">
                <a:solidFill>
                  <a:srgbClr val="0097A9"/>
                </a:solidFill>
              </a:ln>
            </p:spPr>
            <p:style>
              <a:lnRef idx="1">
                <a:schemeClr val="accent1"/>
              </a:lnRef>
              <a:fillRef idx="0">
                <a:schemeClr val="accent1"/>
              </a:fillRef>
              <a:effectRef idx="0">
                <a:schemeClr val="accent1"/>
              </a:effectRef>
              <a:fontRef idx="minor">
                <a:schemeClr val="tx1"/>
              </a:fontRef>
            </p:style>
          </p:cxnSp>
        </p:grpSp>
        <p:pic>
          <p:nvPicPr>
            <p:cNvPr id="27" name="Graphic 26" descr="Head with gears">
              <a:extLst>
                <a:ext uri="{FF2B5EF4-FFF2-40B4-BE49-F238E27FC236}">
                  <a16:creationId xmlns:a16="http://schemas.microsoft.com/office/drawing/2014/main" id="{C8CA3C9F-BB72-4690-B0FD-E1AF287B1F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4028" y="4449136"/>
              <a:ext cx="731520" cy="731520"/>
            </a:xfrm>
            <a:prstGeom prst="rect">
              <a:avLst/>
            </a:prstGeom>
          </p:spPr>
        </p:pic>
      </p:grpSp>
      <p:grpSp>
        <p:nvGrpSpPr>
          <p:cNvPr id="39" name="Group 38">
            <a:extLst>
              <a:ext uri="{FF2B5EF4-FFF2-40B4-BE49-F238E27FC236}">
                <a16:creationId xmlns:a16="http://schemas.microsoft.com/office/drawing/2014/main" id="{B3D885EA-284A-4362-A7DA-C33C5CC31E71}"/>
              </a:ext>
            </a:extLst>
          </p:cNvPr>
          <p:cNvGrpSpPr/>
          <p:nvPr/>
        </p:nvGrpSpPr>
        <p:grpSpPr>
          <a:xfrm>
            <a:off x="5548626" y="3888078"/>
            <a:ext cx="1097280" cy="2198645"/>
            <a:chOff x="5001864" y="3160807"/>
            <a:chExt cx="1097280" cy="2198645"/>
          </a:xfrm>
        </p:grpSpPr>
        <p:grpSp>
          <p:nvGrpSpPr>
            <p:cNvPr id="40" name="Group 39">
              <a:extLst>
                <a:ext uri="{FF2B5EF4-FFF2-40B4-BE49-F238E27FC236}">
                  <a16:creationId xmlns:a16="http://schemas.microsoft.com/office/drawing/2014/main" id="{B89D490E-AD79-40B5-A2B5-9BAF72637352}"/>
                </a:ext>
              </a:extLst>
            </p:cNvPr>
            <p:cNvGrpSpPr/>
            <p:nvPr/>
          </p:nvGrpSpPr>
          <p:grpSpPr>
            <a:xfrm rot="10800000">
              <a:off x="5001864" y="3160807"/>
              <a:ext cx="1097280" cy="2198645"/>
              <a:chOff x="636309" y="1145042"/>
              <a:chExt cx="1097280" cy="2198645"/>
            </a:xfrm>
          </p:grpSpPr>
          <p:sp>
            <p:nvSpPr>
              <p:cNvPr id="42" name="Oval 41">
                <a:extLst>
                  <a:ext uri="{FF2B5EF4-FFF2-40B4-BE49-F238E27FC236}">
                    <a16:creationId xmlns:a16="http://schemas.microsoft.com/office/drawing/2014/main" id="{9C301B23-D0A6-47B8-A051-587EAA3C8F9B}"/>
                  </a:ext>
                </a:extLst>
              </p:cNvPr>
              <p:cNvSpPr/>
              <p:nvPr/>
            </p:nvSpPr>
            <p:spPr>
              <a:xfrm>
                <a:off x="1093509" y="3160807"/>
                <a:ext cx="182880" cy="182880"/>
              </a:xfrm>
              <a:prstGeom prst="ellipse">
                <a:avLst/>
              </a:prstGeom>
              <a:solidFill>
                <a:schemeClr val="bg1"/>
              </a:solidFill>
              <a:ln w="25400">
                <a:solidFill>
                  <a:srgbClr val="E87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640D089-7705-4F05-8A49-07B4FBB323FA}"/>
                  </a:ext>
                </a:extLst>
              </p:cNvPr>
              <p:cNvSpPr/>
              <p:nvPr/>
            </p:nvSpPr>
            <p:spPr>
              <a:xfrm>
                <a:off x="636309" y="1145042"/>
                <a:ext cx="1097280" cy="1097280"/>
              </a:xfrm>
              <a:prstGeom prst="ellipse">
                <a:avLst/>
              </a:prstGeom>
              <a:solidFill>
                <a:schemeClr val="bg1"/>
              </a:solidFill>
              <a:ln w="25400">
                <a:solidFill>
                  <a:srgbClr val="E87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F7971BB-1957-40AE-B62F-AE6039C11F22}"/>
                  </a:ext>
                </a:extLst>
              </p:cNvPr>
              <p:cNvSpPr/>
              <p:nvPr/>
            </p:nvSpPr>
            <p:spPr>
              <a:xfrm>
                <a:off x="727749" y="1236482"/>
                <a:ext cx="914400" cy="914400"/>
              </a:xfrm>
              <a:prstGeom prst="ellipse">
                <a:avLst/>
              </a:prstGeom>
              <a:solidFill>
                <a:srgbClr val="E8772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D15795DF-ECE9-4B2A-8EE3-B3CFDC4DEE5D}"/>
                  </a:ext>
                </a:extLst>
              </p:cNvPr>
              <p:cNvCxnSpPr>
                <a:stCxn id="43" idx="4"/>
                <a:endCxn id="42" idx="0"/>
              </p:cNvCxnSpPr>
              <p:nvPr/>
            </p:nvCxnSpPr>
            <p:spPr>
              <a:xfrm>
                <a:off x="1184949" y="2242322"/>
                <a:ext cx="0" cy="918485"/>
              </a:xfrm>
              <a:prstGeom prst="line">
                <a:avLst/>
              </a:prstGeom>
              <a:ln w="25400">
                <a:solidFill>
                  <a:srgbClr val="E87722"/>
                </a:solidFill>
              </a:ln>
            </p:spPr>
            <p:style>
              <a:lnRef idx="1">
                <a:schemeClr val="accent1"/>
              </a:lnRef>
              <a:fillRef idx="0">
                <a:schemeClr val="accent1"/>
              </a:fillRef>
              <a:effectRef idx="0">
                <a:schemeClr val="accent1"/>
              </a:effectRef>
              <a:fontRef idx="minor">
                <a:schemeClr val="tx1"/>
              </a:fontRef>
            </p:style>
          </p:cxnSp>
        </p:grpSp>
        <p:pic>
          <p:nvPicPr>
            <p:cNvPr id="41" name="Graphic 40" descr="Bar chart">
              <a:extLst>
                <a:ext uri="{FF2B5EF4-FFF2-40B4-BE49-F238E27FC236}">
                  <a16:creationId xmlns:a16="http://schemas.microsoft.com/office/drawing/2014/main" id="{8898EC67-7212-4494-817D-079412EFAC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4743" y="4445052"/>
              <a:ext cx="731520" cy="731520"/>
            </a:xfrm>
            <a:prstGeom prst="rect">
              <a:avLst/>
            </a:prstGeom>
          </p:spPr>
        </p:pic>
      </p:grpSp>
      <p:grpSp>
        <p:nvGrpSpPr>
          <p:cNvPr id="46" name="Group 45">
            <a:extLst>
              <a:ext uri="{FF2B5EF4-FFF2-40B4-BE49-F238E27FC236}">
                <a16:creationId xmlns:a16="http://schemas.microsoft.com/office/drawing/2014/main" id="{E8B8C1E4-5250-4EA5-8D7E-8B4255AA876B}"/>
              </a:ext>
            </a:extLst>
          </p:cNvPr>
          <p:cNvGrpSpPr/>
          <p:nvPr/>
        </p:nvGrpSpPr>
        <p:grpSpPr>
          <a:xfrm>
            <a:off x="7104043" y="1864144"/>
            <a:ext cx="1097280" cy="2198645"/>
            <a:chOff x="6924933" y="1136873"/>
            <a:chExt cx="1097280" cy="2198645"/>
          </a:xfrm>
        </p:grpSpPr>
        <p:grpSp>
          <p:nvGrpSpPr>
            <p:cNvPr id="47" name="Group 46">
              <a:extLst>
                <a:ext uri="{FF2B5EF4-FFF2-40B4-BE49-F238E27FC236}">
                  <a16:creationId xmlns:a16="http://schemas.microsoft.com/office/drawing/2014/main" id="{EF915D7E-1009-4103-BB05-FA071CCFBC07}"/>
                </a:ext>
              </a:extLst>
            </p:cNvPr>
            <p:cNvGrpSpPr/>
            <p:nvPr/>
          </p:nvGrpSpPr>
          <p:grpSpPr>
            <a:xfrm>
              <a:off x="6924933" y="1136873"/>
              <a:ext cx="1097280" cy="2198645"/>
              <a:chOff x="636309" y="1145042"/>
              <a:chExt cx="1097280" cy="2198645"/>
            </a:xfrm>
          </p:grpSpPr>
          <p:sp>
            <p:nvSpPr>
              <p:cNvPr id="49" name="Oval 48">
                <a:extLst>
                  <a:ext uri="{FF2B5EF4-FFF2-40B4-BE49-F238E27FC236}">
                    <a16:creationId xmlns:a16="http://schemas.microsoft.com/office/drawing/2014/main" id="{4259E1B6-448D-4957-88CC-76180C84A0DA}"/>
                  </a:ext>
                </a:extLst>
              </p:cNvPr>
              <p:cNvSpPr/>
              <p:nvPr/>
            </p:nvSpPr>
            <p:spPr>
              <a:xfrm>
                <a:off x="1093509" y="3160807"/>
                <a:ext cx="182880" cy="182880"/>
              </a:xfrm>
              <a:prstGeom prst="ellipse">
                <a:avLst/>
              </a:prstGeom>
              <a:solidFill>
                <a:schemeClr val="bg1"/>
              </a:solidFill>
              <a:ln w="25400">
                <a:solidFill>
                  <a:srgbClr val="7C2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099865A-B6E2-4213-8C5D-A569B709531A}"/>
                  </a:ext>
                </a:extLst>
              </p:cNvPr>
              <p:cNvSpPr/>
              <p:nvPr/>
            </p:nvSpPr>
            <p:spPr>
              <a:xfrm>
                <a:off x="636309" y="1145042"/>
                <a:ext cx="1097280" cy="1097280"/>
              </a:xfrm>
              <a:prstGeom prst="ellipse">
                <a:avLst/>
              </a:prstGeom>
              <a:solidFill>
                <a:schemeClr val="bg1"/>
              </a:solidFill>
              <a:ln w="25400">
                <a:solidFill>
                  <a:srgbClr val="7C2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3B00691-69C2-4532-9611-F77331188B35}"/>
                  </a:ext>
                </a:extLst>
              </p:cNvPr>
              <p:cNvSpPr/>
              <p:nvPr/>
            </p:nvSpPr>
            <p:spPr>
              <a:xfrm>
                <a:off x="727749" y="1236482"/>
                <a:ext cx="914400" cy="914400"/>
              </a:xfrm>
              <a:prstGeom prst="ellipse">
                <a:avLst/>
              </a:prstGeom>
              <a:solidFill>
                <a:srgbClr val="7C252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E008CC4D-AD78-44E1-9DFB-72CBC472888C}"/>
                  </a:ext>
                </a:extLst>
              </p:cNvPr>
              <p:cNvCxnSpPr>
                <a:stCxn id="50" idx="4"/>
                <a:endCxn id="49" idx="0"/>
              </p:cNvCxnSpPr>
              <p:nvPr/>
            </p:nvCxnSpPr>
            <p:spPr>
              <a:xfrm>
                <a:off x="1184949" y="2242322"/>
                <a:ext cx="0" cy="918485"/>
              </a:xfrm>
              <a:prstGeom prst="line">
                <a:avLst/>
              </a:prstGeom>
              <a:ln w="25400">
                <a:solidFill>
                  <a:srgbClr val="7C2529"/>
                </a:solidFill>
              </a:ln>
            </p:spPr>
            <p:style>
              <a:lnRef idx="1">
                <a:schemeClr val="accent1"/>
              </a:lnRef>
              <a:fillRef idx="0">
                <a:schemeClr val="accent1"/>
              </a:fillRef>
              <a:effectRef idx="0">
                <a:schemeClr val="accent1"/>
              </a:effectRef>
              <a:fontRef idx="minor">
                <a:schemeClr val="tx1"/>
              </a:fontRef>
            </p:style>
          </p:cxnSp>
        </p:grpSp>
        <p:pic>
          <p:nvPicPr>
            <p:cNvPr id="48" name="Graphic 47" descr="Document">
              <a:extLst>
                <a:ext uri="{FF2B5EF4-FFF2-40B4-BE49-F238E27FC236}">
                  <a16:creationId xmlns:a16="http://schemas.microsoft.com/office/drawing/2014/main" id="{C9876D24-E2AF-4823-8A6C-362326014F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07813" y="1310326"/>
              <a:ext cx="731520" cy="731520"/>
            </a:xfrm>
            <a:prstGeom prst="rect">
              <a:avLst/>
            </a:prstGeom>
          </p:spPr>
        </p:pic>
      </p:grpSp>
      <p:sp>
        <p:nvSpPr>
          <p:cNvPr id="53" name="TextBox 52">
            <a:extLst>
              <a:ext uri="{FF2B5EF4-FFF2-40B4-BE49-F238E27FC236}">
                <a16:creationId xmlns:a16="http://schemas.microsoft.com/office/drawing/2014/main" id="{14D6AE3A-B9C7-4978-B1E2-5D80F6A32D5B}"/>
              </a:ext>
            </a:extLst>
          </p:cNvPr>
          <p:cNvSpPr txBox="1"/>
          <p:nvPr/>
        </p:nvSpPr>
        <p:spPr>
          <a:xfrm>
            <a:off x="6997048" y="1168943"/>
            <a:ext cx="1311269" cy="338554"/>
          </a:xfrm>
          <a:prstGeom prst="rect">
            <a:avLst/>
          </a:prstGeom>
          <a:noFill/>
        </p:spPr>
        <p:txBody>
          <a:bodyPr wrap="square" rtlCol="0">
            <a:spAutoFit/>
          </a:bodyPr>
          <a:lstStyle/>
          <a:p>
            <a:pPr algn="ctr"/>
            <a:r>
              <a:rPr lang="en-US" sz="1600" dirty="0">
                <a:solidFill>
                  <a:srgbClr val="53565A"/>
                </a:solidFill>
                <a:latin typeface="Arial Black" panose="020B0A04020102020204" pitchFamily="34" charset="0"/>
              </a:rPr>
              <a:t>2020</a:t>
            </a:r>
          </a:p>
        </p:txBody>
      </p:sp>
      <p:sp>
        <p:nvSpPr>
          <p:cNvPr id="54" name="TextBox 53">
            <a:extLst>
              <a:ext uri="{FF2B5EF4-FFF2-40B4-BE49-F238E27FC236}">
                <a16:creationId xmlns:a16="http://schemas.microsoft.com/office/drawing/2014/main" id="{B6204B93-585B-44C8-93A2-0404474BF468}"/>
              </a:ext>
            </a:extLst>
          </p:cNvPr>
          <p:cNvSpPr txBox="1"/>
          <p:nvPr/>
        </p:nvSpPr>
        <p:spPr>
          <a:xfrm>
            <a:off x="757447" y="1173361"/>
            <a:ext cx="1311269" cy="338554"/>
          </a:xfrm>
          <a:prstGeom prst="rect">
            <a:avLst/>
          </a:prstGeom>
          <a:noFill/>
        </p:spPr>
        <p:txBody>
          <a:bodyPr wrap="square" rtlCol="0">
            <a:spAutoFit/>
          </a:bodyPr>
          <a:lstStyle/>
          <a:p>
            <a:pPr algn="ctr"/>
            <a:r>
              <a:rPr lang="en-US" sz="1600" dirty="0">
                <a:solidFill>
                  <a:srgbClr val="53565A"/>
                </a:solidFill>
                <a:latin typeface="Arial Black" panose="020B0A04020102020204" pitchFamily="34" charset="0"/>
              </a:rPr>
              <a:t>2019</a:t>
            </a:r>
          </a:p>
        </p:txBody>
      </p:sp>
      <p:sp>
        <p:nvSpPr>
          <p:cNvPr id="55" name="TextBox 54">
            <a:extLst>
              <a:ext uri="{FF2B5EF4-FFF2-40B4-BE49-F238E27FC236}">
                <a16:creationId xmlns:a16="http://schemas.microsoft.com/office/drawing/2014/main" id="{1448B2F0-BD25-4A2F-948A-D32722BAA9B6}"/>
              </a:ext>
            </a:extLst>
          </p:cNvPr>
          <p:cNvSpPr txBox="1"/>
          <p:nvPr/>
        </p:nvSpPr>
        <p:spPr>
          <a:xfrm>
            <a:off x="818250" y="1560450"/>
            <a:ext cx="1189665" cy="307777"/>
          </a:xfrm>
          <a:prstGeom prst="rect">
            <a:avLst/>
          </a:prstGeom>
          <a:noFill/>
        </p:spPr>
        <p:txBody>
          <a:bodyPr wrap="square" rtlCol="0">
            <a:spAutoFit/>
          </a:bodyPr>
          <a:lstStyle/>
          <a:p>
            <a:pPr algn="ctr"/>
            <a:r>
              <a:rPr lang="en-US" sz="1400" b="1" dirty="0">
                <a:solidFill>
                  <a:srgbClr val="4698CB"/>
                </a:solidFill>
                <a:latin typeface="Arial" panose="020B0604020202020204" pitchFamily="34" charset="0"/>
                <a:cs typeface="Arial" panose="020B0604020202020204" pitchFamily="34" charset="0"/>
              </a:rPr>
              <a:t>March</a:t>
            </a:r>
          </a:p>
        </p:txBody>
      </p:sp>
      <p:sp>
        <p:nvSpPr>
          <p:cNvPr id="56" name="TextBox 55">
            <a:extLst>
              <a:ext uri="{FF2B5EF4-FFF2-40B4-BE49-F238E27FC236}">
                <a16:creationId xmlns:a16="http://schemas.microsoft.com/office/drawing/2014/main" id="{F20AFCC8-7AC9-4720-837F-8E30C4412D36}"/>
              </a:ext>
            </a:extLst>
          </p:cNvPr>
          <p:cNvSpPr txBox="1"/>
          <p:nvPr/>
        </p:nvSpPr>
        <p:spPr>
          <a:xfrm>
            <a:off x="3927679" y="1561869"/>
            <a:ext cx="1189665" cy="307777"/>
          </a:xfrm>
          <a:prstGeom prst="rect">
            <a:avLst/>
          </a:prstGeom>
          <a:noFill/>
        </p:spPr>
        <p:txBody>
          <a:bodyPr wrap="square" rtlCol="0">
            <a:spAutoFit/>
          </a:bodyPr>
          <a:lstStyle/>
          <a:p>
            <a:pPr algn="ctr"/>
            <a:r>
              <a:rPr lang="en-US" sz="1400" b="1" dirty="0">
                <a:solidFill>
                  <a:srgbClr val="719949"/>
                </a:solidFill>
                <a:latin typeface="Arial" panose="020B0604020202020204" pitchFamily="34" charset="0"/>
                <a:cs typeface="Arial" panose="020B0604020202020204" pitchFamily="34" charset="0"/>
              </a:rPr>
              <a:t>October</a:t>
            </a:r>
          </a:p>
        </p:txBody>
      </p:sp>
      <p:sp>
        <p:nvSpPr>
          <p:cNvPr id="57" name="TextBox 56">
            <a:extLst>
              <a:ext uri="{FF2B5EF4-FFF2-40B4-BE49-F238E27FC236}">
                <a16:creationId xmlns:a16="http://schemas.microsoft.com/office/drawing/2014/main" id="{8147D58E-E9AC-4B33-ADC6-556457AD91F5}"/>
              </a:ext>
            </a:extLst>
          </p:cNvPr>
          <p:cNvSpPr txBox="1"/>
          <p:nvPr/>
        </p:nvSpPr>
        <p:spPr>
          <a:xfrm>
            <a:off x="2325592" y="6117757"/>
            <a:ext cx="1189665" cy="307777"/>
          </a:xfrm>
          <a:prstGeom prst="rect">
            <a:avLst/>
          </a:prstGeom>
          <a:noFill/>
        </p:spPr>
        <p:txBody>
          <a:bodyPr wrap="square" rtlCol="0">
            <a:spAutoFit/>
          </a:bodyPr>
          <a:lstStyle/>
          <a:p>
            <a:pPr algn="ctr"/>
            <a:r>
              <a:rPr lang="en-US" sz="1400" b="1" dirty="0">
                <a:solidFill>
                  <a:srgbClr val="0097A9"/>
                </a:solidFill>
                <a:latin typeface="Arial" panose="020B0604020202020204" pitchFamily="34" charset="0"/>
                <a:cs typeface="Arial" panose="020B0604020202020204" pitchFamily="34" charset="0"/>
              </a:rPr>
              <a:t>May</a:t>
            </a:r>
          </a:p>
        </p:txBody>
      </p:sp>
      <p:sp>
        <p:nvSpPr>
          <p:cNvPr id="58" name="TextBox 57">
            <a:extLst>
              <a:ext uri="{FF2B5EF4-FFF2-40B4-BE49-F238E27FC236}">
                <a16:creationId xmlns:a16="http://schemas.microsoft.com/office/drawing/2014/main" id="{971871CA-A4CD-4106-B22A-AC6F6C4E1ACB}"/>
              </a:ext>
            </a:extLst>
          </p:cNvPr>
          <p:cNvSpPr txBox="1"/>
          <p:nvPr/>
        </p:nvSpPr>
        <p:spPr>
          <a:xfrm>
            <a:off x="5502432" y="6117756"/>
            <a:ext cx="1189665" cy="307777"/>
          </a:xfrm>
          <a:prstGeom prst="rect">
            <a:avLst/>
          </a:prstGeom>
          <a:noFill/>
        </p:spPr>
        <p:txBody>
          <a:bodyPr wrap="square" rtlCol="0">
            <a:spAutoFit/>
          </a:bodyPr>
          <a:lstStyle/>
          <a:p>
            <a:pPr algn="ctr"/>
            <a:r>
              <a:rPr lang="en-US" sz="1400" b="1" dirty="0">
                <a:solidFill>
                  <a:srgbClr val="E87722"/>
                </a:solidFill>
                <a:latin typeface="Arial" panose="020B0604020202020204" pitchFamily="34" charset="0"/>
                <a:cs typeface="Arial" panose="020B0604020202020204" pitchFamily="34" charset="0"/>
              </a:rPr>
              <a:t>November</a:t>
            </a:r>
          </a:p>
        </p:txBody>
      </p:sp>
      <p:sp>
        <p:nvSpPr>
          <p:cNvPr id="59" name="TextBox 58">
            <a:extLst>
              <a:ext uri="{FF2B5EF4-FFF2-40B4-BE49-F238E27FC236}">
                <a16:creationId xmlns:a16="http://schemas.microsoft.com/office/drawing/2014/main" id="{3E6D020A-820F-49C5-914B-5ADCBF5FF52E}"/>
              </a:ext>
            </a:extLst>
          </p:cNvPr>
          <p:cNvSpPr txBox="1"/>
          <p:nvPr/>
        </p:nvSpPr>
        <p:spPr>
          <a:xfrm>
            <a:off x="7057849" y="1563046"/>
            <a:ext cx="1189665" cy="307777"/>
          </a:xfrm>
          <a:prstGeom prst="rect">
            <a:avLst/>
          </a:prstGeom>
          <a:noFill/>
        </p:spPr>
        <p:txBody>
          <a:bodyPr wrap="square" rtlCol="0">
            <a:spAutoFit/>
          </a:bodyPr>
          <a:lstStyle/>
          <a:p>
            <a:pPr algn="ctr"/>
            <a:r>
              <a:rPr lang="en-US" sz="1400" b="1" dirty="0">
                <a:solidFill>
                  <a:srgbClr val="7C2529"/>
                </a:solidFill>
                <a:latin typeface="Arial" panose="020B0604020202020204" pitchFamily="34" charset="0"/>
                <a:cs typeface="Arial" panose="020B0604020202020204" pitchFamily="34" charset="0"/>
              </a:rPr>
              <a:t>Spring</a:t>
            </a:r>
          </a:p>
        </p:txBody>
      </p:sp>
      <p:sp>
        <p:nvSpPr>
          <p:cNvPr id="60" name="TextBox 59">
            <a:extLst>
              <a:ext uri="{FF2B5EF4-FFF2-40B4-BE49-F238E27FC236}">
                <a16:creationId xmlns:a16="http://schemas.microsoft.com/office/drawing/2014/main" id="{BD01E536-08A5-44CC-AAD5-85E3B4882485}"/>
              </a:ext>
            </a:extLst>
          </p:cNvPr>
          <p:cNvSpPr txBox="1"/>
          <p:nvPr/>
        </p:nvSpPr>
        <p:spPr>
          <a:xfrm>
            <a:off x="1852034" y="3064723"/>
            <a:ext cx="2265489" cy="677108"/>
          </a:xfrm>
          <a:prstGeom prst="rect">
            <a:avLst/>
          </a:prstGeom>
          <a:noFill/>
        </p:spPr>
        <p:txBody>
          <a:bodyPr wrap="square" rtlCol="0">
            <a:spAutoFit/>
          </a:bodyPr>
          <a:lstStyle/>
          <a:p>
            <a:pPr algn="ctr"/>
            <a:r>
              <a:rPr lang="en-US" sz="1400" b="1" dirty="0">
                <a:solidFill>
                  <a:srgbClr val="0097A9"/>
                </a:solidFill>
              </a:rPr>
              <a:t>Brainstorm Ideas</a:t>
            </a:r>
          </a:p>
          <a:p>
            <a:r>
              <a:rPr lang="en-US" sz="1200" dirty="0">
                <a:solidFill>
                  <a:srgbClr val="0097A9"/>
                </a:solidFill>
              </a:rPr>
              <a:t>IPTA Legislative Conference</a:t>
            </a:r>
          </a:p>
          <a:p>
            <a:r>
              <a:rPr lang="en-US" sz="1200" dirty="0">
                <a:solidFill>
                  <a:srgbClr val="0097A9"/>
                </a:solidFill>
              </a:rPr>
              <a:t>Passenger Transportation Summit</a:t>
            </a:r>
          </a:p>
        </p:txBody>
      </p:sp>
      <p:sp>
        <p:nvSpPr>
          <p:cNvPr id="61" name="TextBox 60">
            <a:extLst>
              <a:ext uri="{FF2B5EF4-FFF2-40B4-BE49-F238E27FC236}">
                <a16:creationId xmlns:a16="http://schemas.microsoft.com/office/drawing/2014/main" id="{1769DFB1-A446-40E1-B561-1B715AEB6899}"/>
              </a:ext>
            </a:extLst>
          </p:cNvPr>
          <p:cNvSpPr txBox="1"/>
          <p:nvPr/>
        </p:nvSpPr>
        <p:spPr>
          <a:xfrm>
            <a:off x="3668442" y="4201073"/>
            <a:ext cx="1708138" cy="861774"/>
          </a:xfrm>
          <a:prstGeom prst="rect">
            <a:avLst/>
          </a:prstGeom>
          <a:noFill/>
        </p:spPr>
        <p:txBody>
          <a:bodyPr wrap="square" rtlCol="0">
            <a:spAutoFit/>
          </a:bodyPr>
          <a:lstStyle/>
          <a:p>
            <a:pPr algn="ctr"/>
            <a:r>
              <a:rPr lang="en-US" sz="1400" b="1" dirty="0">
                <a:solidFill>
                  <a:srgbClr val="719949"/>
                </a:solidFill>
              </a:rPr>
              <a:t>Get Feedback</a:t>
            </a:r>
          </a:p>
          <a:p>
            <a:r>
              <a:rPr lang="en-US" sz="1200" dirty="0">
                <a:solidFill>
                  <a:srgbClr val="719949"/>
                </a:solidFill>
              </a:rPr>
              <a:t>Stakeholder Meeting</a:t>
            </a:r>
          </a:p>
          <a:p>
            <a:r>
              <a:rPr lang="en-US" sz="1200" dirty="0">
                <a:solidFill>
                  <a:srgbClr val="719949"/>
                </a:solidFill>
              </a:rPr>
              <a:t>Transit Plan Website</a:t>
            </a:r>
          </a:p>
          <a:p>
            <a:r>
              <a:rPr lang="en-US" sz="1200" dirty="0">
                <a:solidFill>
                  <a:srgbClr val="719949"/>
                </a:solidFill>
              </a:rPr>
              <a:t>Public Survey</a:t>
            </a:r>
          </a:p>
        </p:txBody>
      </p:sp>
      <p:sp>
        <p:nvSpPr>
          <p:cNvPr id="62" name="TextBox 61">
            <a:extLst>
              <a:ext uri="{FF2B5EF4-FFF2-40B4-BE49-F238E27FC236}">
                <a16:creationId xmlns:a16="http://schemas.microsoft.com/office/drawing/2014/main" id="{276589A4-31CB-4452-993E-04358FFC9853}"/>
              </a:ext>
            </a:extLst>
          </p:cNvPr>
          <p:cNvSpPr txBox="1"/>
          <p:nvPr/>
        </p:nvSpPr>
        <p:spPr>
          <a:xfrm>
            <a:off x="5251458" y="2915527"/>
            <a:ext cx="1708138" cy="861774"/>
          </a:xfrm>
          <a:prstGeom prst="rect">
            <a:avLst/>
          </a:prstGeom>
          <a:noFill/>
        </p:spPr>
        <p:txBody>
          <a:bodyPr wrap="square" rtlCol="0">
            <a:spAutoFit/>
          </a:bodyPr>
          <a:lstStyle/>
          <a:p>
            <a:pPr algn="ctr"/>
            <a:r>
              <a:rPr lang="en-US" sz="1400" b="1" dirty="0">
                <a:solidFill>
                  <a:srgbClr val="E87722"/>
                </a:solidFill>
              </a:rPr>
              <a:t>Analyze Data</a:t>
            </a:r>
          </a:p>
          <a:p>
            <a:r>
              <a:rPr lang="en-US" sz="1200" dirty="0">
                <a:solidFill>
                  <a:srgbClr val="E87722"/>
                </a:solidFill>
              </a:rPr>
              <a:t>Survey Results</a:t>
            </a:r>
          </a:p>
          <a:p>
            <a:r>
              <a:rPr lang="en-US" sz="1200" dirty="0">
                <a:solidFill>
                  <a:srgbClr val="E87722"/>
                </a:solidFill>
              </a:rPr>
              <a:t>Ridership Dependency</a:t>
            </a:r>
          </a:p>
          <a:p>
            <a:r>
              <a:rPr lang="en-US" sz="1200" dirty="0">
                <a:solidFill>
                  <a:srgbClr val="E87722"/>
                </a:solidFill>
              </a:rPr>
              <a:t>Funding and Cost Trends</a:t>
            </a:r>
          </a:p>
        </p:txBody>
      </p:sp>
      <p:sp>
        <p:nvSpPr>
          <p:cNvPr id="63" name="TextBox 62">
            <a:extLst>
              <a:ext uri="{FF2B5EF4-FFF2-40B4-BE49-F238E27FC236}">
                <a16:creationId xmlns:a16="http://schemas.microsoft.com/office/drawing/2014/main" id="{1F040DD9-A3FF-49AD-96CA-C003A206D941}"/>
              </a:ext>
            </a:extLst>
          </p:cNvPr>
          <p:cNvSpPr txBox="1"/>
          <p:nvPr/>
        </p:nvSpPr>
        <p:spPr>
          <a:xfrm>
            <a:off x="6817951" y="4214534"/>
            <a:ext cx="1957469" cy="1600438"/>
          </a:xfrm>
          <a:prstGeom prst="rect">
            <a:avLst/>
          </a:prstGeom>
          <a:noFill/>
        </p:spPr>
        <p:txBody>
          <a:bodyPr wrap="square" rtlCol="0">
            <a:spAutoFit/>
          </a:bodyPr>
          <a:lstStyle/>
          <a:p>
            <a:pPr algn="ctr"/>
            <a:r>
              <a:rPr lang="en-US" sz="1400" b="1" dirty="0">
                <a:solidFill>
                  <a:srgbClr val="7C2529"/>
                </a:solidFill>
              </a:rPr>
              <a:t>Develop Content</a:t>
            </a:r>
          </a:p>
          <a:p>
            <a:r>
              <a:rPr lang="en-US" sz="1200" dirty="0">
                <a:solidFill>
                  <a:srgbClr val="7C2529"/>
                </a:solidFill>
              </a:rPr>
              <a:t>Draft chapters</a:t>
            </a:r>
          </a:p>
          <a:p>
            <a:pPr marL="228600" indent="-228600">
              <a:buFont typeface="+mj-lt"/>
              <a:buAutoNum type="arabicPeriod"/>
            </a:pPr>
            <a:r>
              <a:rPr lang="en-US" sz="1200" dirty="0">
                <a:solidFill>
                  <a:srgbClr val="7C2529"/>
                </a:solidFill>
              </a:rPr>
              <a:t>Introduction</a:t>
            </a:r>
          </a:p>
          <a:p>
            <a:pPr marL="228600" indent="-228600">
              <a:buFont typeface="+mj-lt"/>
              <a:buAutoNum type="arabicPeriod"/>
            </a:pPr>
            <a:r>
              <a:rPr lang="en-US" sz="1200" dirty="0">
                <a:solidFill>
                  <a:srgbClr val="7C2529"/>
                </a:solidFill>
              </a:rPr>
              <a:t>Iowa’s Transit Context</a:t>
            </a:r>
          </a:p>
          <a:p>
            <a:pPr marL="228600" indent="-228600">
              <a:buFont typeface="+mj-lt"/>
              <a:buAutoNum type="arabicPeriod"/>
            </a:pPr>
            <a:r>
              <a:rPr lang="en-US" sz="1200" dirty="0">
                <a:solidFill>
                  <a:srgbClr val="7C2529"/>
                </a:solidFill>
              </a:rPr>
              <a:t>Needs and Strategies</a:t>
            </a:r>
          </a:p>
          <a:p>
            <a:pPr marL="228600" indent="-228600">
              <a:buFont typeface="+mj-lt"/>
              <a:buAutoNum type="arabicPeriod"/>
            </a:pPr>
            <a:r>
              <a:rPr lang="en-US" sz="1200" dirty="0">
                <a:solidFill>
                  <a:srgbClr val="7C2529"/>
                </a:solidFill>
              </a:rPr>
              <a:t>Financing</a:t>
            </a:r>
          </a:p>
          <a:p>
            <a:pPr marL="228600" indent="-228600">
              <a:buFont typeface="+mj-lt"/>
              <a:buAutoNum type="arabicPeriod"/>
            </a:pPr>
            <a:r>
              <a:rPr lang="en-US" sz="1200" dirty="0">
                <a:solidFill>
                  <a:srgbClr val="7C2529"/>
                </a:solidFill>
              </a:rPr>
              <a:t>Implementation and Evaluation</a:t>
            </a:r>
          </a:p>
        </p:txBody>
      </p:sp>
      <p:sp>
        <p:nvSpPr>
          <p:cNvPr id="64" name="TextBox 63">
            <a:extLst>
              <a:ext uri="{FF2B5EF4-FFF2-40B4-BE49-F238E27FC236}">
                <a16:creationId xmlns:a16="http://schemas.microsoft.com/office/drawing/2014/main" id="{4145CCC4-5C4F-4B7A-B27E-2431882F2323}"/>
              </a:ext>
            </a:extLst>
          </p:cNvPr>
          <p:cNvSpPr txBox="1"/>
          <p:nvPr/>
        </p:nvSpPr>
        <p:spPr>
          <a:xfrm>
            <a:off x="7974136" y="3517461"/>
            <a:ext cx="1189665" cy="423193"/>
          </a:xfrm>
          <a:prstGeom prst="rect">
            <a:avLst/>
          </a:prstGeom>
          <a:noFill/>
        </p:spPr>
        <p:txBody>
          <a:bodyPr wrap="square" rtlCol="0">
            <a:spAutoFit/>
          </a:bodyPr>
          <a:lstStyle/>
          <a:p>
            <a:pPr algn="ctr"/>
            <a:r>
              <a:rPr lang="en-US" sz="1050" b="1" dirty="0">
                <a:solidFill>
                  <a:srgbClr val="53565A"/>
                </a:solidFill>
                <a:latin typeface="Arial" panose="020B0604020202020204" pitchFamily="34" charset="0"/>
                <a:cs typeface="Arial" panose="020B0604020202020204" pitchFamily="34" charset="0"/>
              </a:rPr>
              <a:t>2020</a:t>
            </a:r>
          </a:p>
          <a:p>
            <a:pPr algn="ctr"/>
            <a:r>
              <a:rPr lang="en-US" sz="1100" b="1" dirty="0">
                <a:solidFill>
                  <a:srgbClr val="53565A"/>
                </a:solidFill>
                <a:latin typeface="Arial" panose="020B0604020202020204" pitchFamily="34" charset="0"/>
                <a:cs typeface="Arial" panose="020B0604020202020204" pitchFamily="34" charset="0"/>
              </a:rPr>
              <a:t>June</a:t>
            </a:r>
          </a:p>
        </p:txBody>
      </p:sp>
      <p:sp>
        <p:nvSpPr>
          <p:cNvPr id="65" name="TextBox 64">
            <a:extLst>
              <a:ext uri="{FF2B5EF4-FFF2-40B4-BE49-F238E27FC236}">
                <a16:creationId xmlns:a16="http://schemas.microsoft.com/office/drawing/2014/main" id="{9F1F5203-B9A3-4120-8D29-B826083B11EA}"/>
              </a:ext>
            </a:extLst>
          </p:cNvPr>
          <p:cNvSpPr txBox="1"/>
          <p:nvPr/>
        </p:nvSpPr>
        <p:spPr>
          <a:xfrm>
            <a:off x="8488" y="3515356"/>
            <a:ext cx="1189665" cy="423193"/>
          </a:xfrm>
          <a:prstGeom prst="rect">
            <a:avLst/>
          </a:prstGeom>
          <a:noFill/>
        </p:spPr>
        <p:txBody>
          <a:bodyPr wrap="square" rtlCol="0">
            <a:spAutoFit/>
          </a:bodyPr>
          <a:lstStyle/>
          <a:p>
            <a:pPr algn="ctr"/>
            <a:r>
              <a:rPr lang="en-US" sz="1050" b="1" dirty="0">
                <a:solidFill>
                  <a:srgbClr val="53565A"/>
                </a:solidFill>
                <a:latin typeface="Arial" panose="020B0604020202020204" pitchFamily="34" charset="0"/>
                <a:cs typeface="Arial" panose="020B0604020202020204" pitchFamily="34" charset="0"/>
              </a:rPr>
              <a:t>2018</a:t>
            </a:r>
          </a:p>
          <a:p>
            <a:pPr algn="ctr"/>
            <a:r>
              <a:rPr lang="en-US" sz="1100" b="1" dirty="0">
                <a:solidFill>
                  <a:srgbClr val="53565A"/>
                </a:solidFill>
                <a:latin typeface="Arial" panose="020B0604020202020204" pitchFamily="34" charset="0"/>
                <a:cs typeface="Arial" panose="020B0604020202020204" pitchFamily="34" charset="0"/>
              </a:rPr>
              <a:t>December</a:t>
            </a:r>
          </a:p>
        </p:txBody>
      </p:sp>
      <p:grpSp>
        <p:nvGrpSpPr>
          <p:cNvPr id="6" name="Group 5">
            <a:extLst>
              <a:ext uri="{FF2B5EF4-FFF2-40B4-BE49-F238E27FC236}">
                <a16:creationId xmlns:a16="http://schemas.microsoft.com/office/drawing/2014/main" id="{E0046F12-1748-4737-BCDB-CB4A4F4E84EA}"/>
              </a:ext>
            </a:extLst>
          </p:cNvPr>
          <p:cNvGrpSpPr/>
          <p:nvPr/>
        </p:nvGrpSpPr>
        <p:grpSpPr>
          <a:xfrm>
            <a:off x="3946068" y="1870270"/>
            <a:ext cx="1097280" cy="2198645"/>
            <a:chOff x="3946068" y="2066828"/>
            <a:chExt cx="1097280" cy="2198645"/>
          </a:xfrm>
        </p:grpSpPr>
        <p:grpSp>
          <p:nvGrpSpPr>
            <p:cNvPr id="33" name="Group 32">
              <a:extLst>
                <a:ext uri="{FF2B5EF4-FFF2-40B4-BE49-F238E27FC236}">
                  <a16:creationId xmlns:a16="http://schemas.microsoft.com/office/drawing/2014/main" id="{4CF74A33-3A99-4D99-AF9B-A8DC79353A81}"/>
                </a:ext>
              </a:extLst>
            </p:cNvPr>
            <p:cNvGrpSpPr/>
            <p:nvPr/>
          </p:nvGrpSpPr>
          <p:grpSpPr>
            <a:xfrm>
              <a:off x="3946068" y="2066828"/>
              <a:ext cx="1097280" cy="2198645"/>
              <a:chOff x="636309" y="1145042"/>
              <a:chExt cx="1097280" cy="2198645"/>
            </a:xfrm>
          </p:grpSpPr>
          <p:sp>
            <p:nvSpPr>
              <p:cNvPr id="35" name="Oval 34">
                <a:extLst>
                  <a:ext uri="{FF2B5EF4-FFF2-40B4-BE49-F238E27FC236}">
                    <a16:creationId xmlns:a16="http://schemas.microsoft.com/office/drawing/2014/main" id="{10AD215B-6FF7-401D-9900-0A9ADCD9394A}"/>
                  </a:ext>
                </a:extLst>
              </p:cNvPr>
              <p:cNvSpPr/>
              <p:nvPr/>
            </p:nvSpPr>
            <p:spPr>
              <a:xfrm>
                <a:off x="1093509" y="3160807"/>
                <a:ext cx="182880" cy="182880"/>
              </a:xfrm>
              <a:prstGeom prst="ellipse">
                <a:avLst/>
              </a:prstGeom>
              <a:solidFill>
                <a:schemeClr val="bg1"/>
              </a:solidFill>
              <a:ln w="25400">
                <a:solidFill>
                  <a:srgbClr val="719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510469B-47B4-4607-9226-4B89387C21B0}"/>
                  </a:ext>
                </a:extLst>
              </p:cNvPr>
              <p:cNvSpPr/>
              <p:nvPr/>
            </p:nvSpPr>
            <p:spPr>
              <a:xfrm>
                <a:off x="636309" y="1145042"/>
                <a:ext cx="1097280" cy="1097280"/>
              </a:xfrm>
              <a:prstGeom prst="ellipse">
                <a:avLst/>
              </a:prstGeom>
              <a:solidFill>
                <a:schemeClr val="bg1"/>
              </a:solidFill>
              <a:ln w="25400">
                <a:solidFill>
                  <a:srgbClr val="719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56FC05B-4E9C-4981-BA74-CEF5432C491A}"/>
                  </a:ext>
                </a:extLst>
              </p:cNvPr>
              <p:cNvSpPr/>
              <p:nvPr/>
            </p:nvSpPr>
            <p:spPr>
              <a:xfrm>
                <a:off x="727749" y="1236482"/>
                <a:ext cx="914400" cy="914400"/>
              </a:xfrm>
              <a:prstGeom prst="ellipse">
                <a:avLst/>
              </a:prstGeom>
              <a:solidFill>
                <a:srgbClr val="71994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960CF4C9-67CB-4BE2-9883-892172982BC9}"/>
                  </a:ext>
                </a:extLst>
              </p:cNvPr>
              <p:cNvCxnSpPr>
                <a:stCxn id="36" idx="4"/>
                <a:endCxn id="35" idx="0"/>
              </p:cNvCxnSpPr>
              <p:nvPr/>
            </p:nvCxnSpPr>
            <p:spPr>
              <a:xfrm>
                <a:off x="1184949" y="2242322"/>
                <a:ext cx="0" cy="918485"/>
              </a:xfrm>
              <a:prstGeom prst="line">
                <a:avLst/>
              </a:prstGeom>
              <a:ln w="25400">
                <a:solidFill>
                  <a:srgbClr val="719949"/>
                </a:solidFill>
              </a:ln>
            </p:spPr>
            <p:style>
              <a:lnRef idx="1">
                <a:schemeClr val="accent1"/>
              </a:lnRef>
              <a:fillRef idx="0">
                <a:schemeClr val="accent1"/>
              </a:fillRef>
              <a:effectRef idx="0">
                <a:schemeClr val="accent1"/>
              </a:effectRef>
              <a:fontRef idx="minor">
                <a:schemeClr val="tx1"/>
              </a:fontRef>
            </p:style>
          </p:cxnSp>
        </p:grpSp>
        <p:pic>
          <p:nvPicPr>
            <p:cNvPr id="3" name="Graphic 2" descr="Users">
              <a:extLst>
                <a:ext uri="{FF2B5EF4-FFF2-40B4-BE49-F238E27FC236}">
                  <a16:creationId xmlns:a16="http://schemas.microsoft.com/office/drawing/2014/main" id="{CAB886F5-9DE3-4964-AC7E-81A075D200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25009" y="2251247"/>
              <a:ext cx="731520" cy="731520"/>
            </a:xfrm>
            <a:prstGeom prst="rect">
              <a:avLst/>
            </a:prstGeom>
          </p:spPr>
        </p:pic>
      </p:grpSp>
      <p:sp>
        <p:nvSpPr>
          <p:cNvPr id="2050" name="Rectangle 5">
            <a:extLst>
              <a:ext uri="{FF2B5EF4-FFF2-40B4-BE49-F238E27FC236}">
                <a16:creationId xmlns:a16="http://schemas.microsoft.com/office/drawing/2014/main" id="{089697E6-8563-45ED-AE15-80511C2EF0D3}"/>
              </a:ext>
            </a:extLst>
          </p:cNvPr>
          <p:cNvSpPr>
            <a:spLocks noChangeArrowheads="1"/>
          </p:cNvSpPr>
          <p:nvPr/>
        </p:nvSpPr>
        <p:spPr bwMode="auto">
          <a:xfrm>
            <a:off x="-5851" y="544509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6" name="Rectangle 65">
            <a:extLst>
              <a:ext uri="{FF2B5EF4-FFF2-40B4-BE49-F238E27FC236}">
                <a16:creationId xmlns:a16="http://schemas.microsoft.com/office/drawing/2014/main" id="{CF797A71-9A3C-44ED-9E3A-7F697F37037E}"/>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9E91573-75E1-43D9-8F5E-97C9727B50AA}"/>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499BF270-B959-4EB4-8D57-095DA4DAD961}"/>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F05E00DE-3EBA-4AD3-9AF5-A029578AD649}"/>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2BD695DF-F169-45DF-8801-7E307C0B2BB2}"/>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Progress Report</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Tree>
    <p:extLst>
      <p:ext uri="{BB962C8B-B14F-4D97-AF65-F5344CB8AC3E}">
        <p14:creationId xmlns:p14="http://schemas.microsoft.com/office/powerpoint/2010/main" val="2492506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CECCB4-648C-44F7-BE7C-698588658884}"/>
              </a:ext>
            </a:extLst>
          </p:cNvPr>
          <p:cNvPicPr>
            <a:picLocks noChangeAspect="1"/>
          </p:cNvPicPr>
          <p:nvPr/>
        </p:nvPicPr>
        <p:blipFill rotWithShape="1">
          <a:blip r:embed="rId3">
            <a:extLst>
              <a:ext uri="{28A0092B-C50C-407E-A947-70E740481C1C}">
                <a14:useLocalDpi xmlns:a14="http://schemas.microsoft.com/office/drawing/2010/main" val="0"/>
              </a:ext>
            </a:extLst>
          </a:blip>
          <a:srcRect t="7763" b="4316"/>
          <a:stretch/>
        </p:blipFill>
        <p:spPr>
          <a:xfrm>
            <a:off x="6709616" y="2443067"/>
            <a:ext cx="2031740" cy="1339752"/>
          </a:xfrm>
          <a:prstGeom prst="rect">
            <a:avLst/>
          </a:prstGeom>
          <a:ln w="19050">
            <a:solidFill>
              <a:schemeClr val="tx1"/>
            </a:solidFill>
          </a:ln>
        </p:spPr>
      </p:pic>
      <p:sp>
        <p:nvSpPr>
          <p:cNvPr id="2" name="TextBox 1"/>
          <p:cNvSpPr txBox="1"/>
          <p:nvPr/>
        </p:nvSpPr>
        <p:spPr>
          <a:xfrm>
            <a:off x="441107" y="1162710"/>
            <a:ext cx="6101009" cy="5250155"/>
          </a:xfrm>
          <a:prstGeom prst="rect">
            <a:avLst/>
          </a:prstGeom>
          <a:noFill/>
        </p:spPr>
        <p:txBody>
          <a:bodyPr wrap="square" numCol="1" rtlCol="0">
            <a:spAutoFit/>
          </a:bodyPr>
          <a:lstStyle/>
          <a:p>
            <a:r>
              <a:rPr lang="en-US" sz="2400" u="sng" dirty="0">
                <a:solidFill>
                  <a:srgbClr val="34495E"/>
                </a:solidFill>
              </a:rPr>
              <a:t>Iowa Transit Needs Survey</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(March) 100% of transit agencies responded</a:t>
            </a:r>
          </a:p>
          <a:p>
            <a:pPr marL="0" lvl="1">
              <a:spcBef>
                <a:spcPts val="1200"/>
              </a:spcBef>
            </a:pPr>
            <a:r>
              <a:rPr lang="en-US" sz="2400" u="sng" dirty="0">
                <a:solidFill>
                  <a:srgbClr val="34495E"/>
                </a:solidFill>
              </a:rPr>
              <a:t>Brainstorm Exercise</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(April) IPTA Legislative Conference</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(May) Passenger Transportation Summit</a:t>
            </a:r>
          </a:p>
          <a:p>
            <a:pPr marL="0" lvl="1">
              <a:spcBef>
                <a:spcPts val="1200"/>
              </a:spcBef>
            </a:pPr>
            <a:r>
              <a:rPr lang="en-US" sz="2400" u="sng" dirty="0">
                <a:solidFill>
                  <a:srgbClr val="34495E"/>
                </a:solidFill>
              </a:rPr>
              <a:t>Stakeholders</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(September) External Stakeholder Meeting #1 discussed the public survey, vision statement, goals, strategies. Will meet monthly (alternating between in-person, teleconference)</a:t>
            </a:r>
          </a:p>
          <a:p>
            <a:pPr marL="0" lvl="1">
              <a:spcBef>
                <a:spcPts val="1200"/>
              </a:spcBef>
            </a:pPr>
            <a:r>
              <a:rPr lang="en-US" sz="2400" u="sng" dirty="0">
                <a:solidFill>
                  <a:srgbClr val="34495E"/>
                </a:solidFill>
              </a:rPr>
              <a:t>Public Survey</a:t>
            </a:r>
            <a:endParaRPr lang="en-US" sz="2000" dirty="0">
              <a:solidFill>
                <a:srgbClr val="34495E"/>
              </a:solidFill>
            </a:endParaRP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(October) More than 560 responses</a:t>
            </a:r>
          </a:p>
          <a:p>
            <a:pPr lvl="1" indent="-223838">
              <a:buFont typeface="Arial" panose="020B0604020202020204" pitchFamily="34" charset="0"/>
              <a:buChar char="•"/>
            </a:pPr>
            <a:endParaRPr lang="en-US" sz="2000" dirty="0">
              <a:solidFill>
                <a:srgbClr val="34495E"/>
              </a:solidFill>
            </a:endParaRPr>
          </a:p>
        </p:txBody>
      </p:sp>
      <p:pic>
        <p:nvPicPr>
          <p:cNvPr id="12" name="Picture 11">
            <a:extLst>
              <a:ext uri="{FF2B5EF4-FFF2-40B4-BE49-F238E27FC236}">
                <a16:creationId xmlns:a16="http://schemas.microsoft.com/office/drawing/2014/main" id="{821116C7-7EE5-4299-A4B3-B5D56AF1C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78" t="18228"/>
          <a:stretch/>
        </p:blipFill>
        <p:spPr>
          <a:xfrm>
            <a:off x="6709616" y="1173097"/>
            <a:ext cx="1007503" cy="1176627"/>
          </a:xfrm>
          <a:prstGeom prst="rect">
            <a:avLst/>
          </a:prstGeom>
          <a:ln w="19050">
            <a:solidFill>
              <a:schemeClr val="tx1"/>
            </a:solidFill>
          </a:ln>
        </p:spPr>
      </p:pic>
      <p:pic>
        <p:nvPicPr>
          <p:cNvPr id="13" name="Picture 12">
            <a:extLst>
              <a:ext uri="{FF2B5EF4-FFF2-40B4-BE49-F238E27FC236}">
                <a16:creationId xmlns:a16="http://schemas.microsoft.com/office/drawing/2014/main" id="{23781BA0-15E5-4B04-B8C7-6F7F338285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810"/>
          <a:stretch/>
        </p:blipFill>
        <p:spPr>
          <a:xfrm>
            <a:off x="7795589" y="1170000"/>
            <a:ext cx="945767" cy="1187763"/>
          </a:xfrm>
          <a:prstGeom prst="rect">
            <a:avLst/>
          </a:prstGeom>
          <a:ln w="19050">
            <a:solidFill>
              <a:schemeClr val="tx1"/>
            </a:solidFill>
          </a:ln>
        </p:spPr>
      </p:pic>
      <p:sp>
        <p:nvSpPr>
          <p:cNvPr id="3" name="TextBox 2">
            <a:extLst>
              <a:ext uri="{FF2B5EF4-FFF2-40B4-BE49-F238E27FC236}">
                <a16:creationId xmlns:a16="http://schemas.microsoft.com/office/drawing/2014/main" id="{BB5F27BF-042B-4A86-AE7A-C81330642D3D}"/>
              </a:ext>
            </a:extLst>
          </p:cNvPr>
          <p:cNvSpPr txBox="1"/>
          <p:nvPr/>
        </p:nvSpPr>
        <p:spPr>
          <a:xfrm>
            <a:off x="6525695" y="3969505"/>
            <a:ext cx="2425661" cy="2539157"/>
          </a:xfrm>
          <a:prstGeom prst="rect">
            <a:avLst/>
          </a:prstGeom>
          <a:solidFill>
            <a:schemeClr val="bg1">
              <a:lumMod val="95000"/>
            </a:schemeClr>
          </a:solidFill>
          <a:ln w="19050">
            <a:solidFill>
              <a:schemeClr val="tx1"/>
            </a:solidFill>
          </a:ln>
        </p:spPr>
        <p:txBody>
          <a:bodyPr wrap="square" rtlCol="0">
            <a:spAutoFit/>
          </a:bodyPr>
          <a:lstStyle/>
          <a:p>
            <a:pPr marL="0" lvl="1" algn="ctr">
              <a:spcAft>
                <a:spcPts val="600"/>
              </a:spcAft>
            </a:pPr>
            <a:r>
              <a:rPr lang="en-US" sz="1100" b="1" u="sng" dirty="0">
                <a:solidFill>
                  <a:srgbClr val="34495E"/>
                </a:solidFill>
              </a:rPr>
              <a:t>External Stakeholder Membership</a:t>
            </a:r>
          </a:p>
          <a:p>
            <a:pPr marL="174625" lvl="1" indent="-174625">
              <a:buFont typeface="Wingdings" panose="05000000000000000000" pitchFamily="2" charset="2"/>
              <a:buChar char="Ø"/>
            </a:pPr>
            <a:r>
              <a:rPr lang="en-US" sz="1100" dirty="0">
                <a:solidFill>
                  <a:srgbClr val="34495E"/>
                </a:solidFill>
              </a:rPr>
              <a:t>Cedar Rapids Transit</a:t>
            </a:r>
          </a:p>
          <a:p>
            <a:pPr marL="174625" lvl="1" indent="-174625">
              <a:buFont typeface="Wingdings" panose="05000000000000000000" pitchFamily="2" charset="2"/>
              <a:buChar char="Ø"/>
            </a:pPr>
            <a:r>
              <a:rPr lang="en-US" sz="1100" dirty="0">
                <a:solidFill>
                  <a:srgbClr val="34495E"/>
                </a:solidFill>
              </a:rPr>
              <a:t>Marshalltown Transit</a:t>
            </a:r>
          </a:p>
          <a:p>
            <a:pPr marL="174625" lvl="1" indent="-174625">
              <a:buFont typeface="Wingdings" panose="05000000000000000000" pitchFamily="2" charset="2"/>
              <a:buChar char="Ø"/>
            </a:pPr>
            <a:r>
              <a:rPr lang="en-US" sz="1100" dirty="0">
                <a:solidFill>
                  <a:srgbClr val="34495E"/>
                </a:solidFill>
              </a:rPr>
              <a:t>Southwest Iowa Transit Agency (SWITA)</a:t>
            </a:r>
          </a:p>
          <a:p>
            <a:pPr marL="174625" lvl="1" indent="-174625">
              <a:buFont typeface="Wingdings" panose="05000000000000000000" pitchFamily="2" charset="2"/>
              <a:buChar char="Ø"/>
            </a:pPr>
            <a:r>
              <a:rPr lang="en-US" sz="1100" dirty="0">
                <a:solidFill>
                  <a:srgbClr val="34495E"/>
                </a:solidFill>
              </a:rPr>
              <a:t>American Association of Retired Persons (AARP)</a:t>
            </a:r>
          </a:p>
          <a:p>
            <a:pPr marL="174625" lvl="1" indent="-174625">
              <a:buFont typeface="Wingdings" panose="05000000000000000000" pitchFamily="2" charset="2"/>
              <a:buChar char="Ø"/>
            </a:pPr>
            <a:r>
              <a:rPr lang="en-US" sz="1100" dirty="0">
                <a:solidFill>
                  <a:srgbClr val="34495E"/>
                </a:solidFill>
              </a:rPr>
              <a:t>American Cancer Society</a:t>
            </a:r>
          </a:p>
          <a:p>
            <a:pPr marL="174625" lvl="1" indent="-174625">
              <a:buFont typeface="Wingdings" panose="05000000000000000000" pitchFamily="2" charset="2"/>
              <a:buChar char="Ø"/>
            </a:pPr>
            <a:r>
              <a:rPr lang="en-US" sz="1100" dirty="0">
                <a:solidFill>
                  <a:srgbClr val="34495E"/>
                </a:solidFill>
              </a:rPr>
              <a:t>University Centers for Excellence in Developmental Disabilities (UCEDD)</a:t>
            </a:r>
          </a:p>
          <a:p>
            <a:pPr marL="174625" lvl="1" indent="-174625">
              <a:buFont typeface="Wingdings" panose="05000000000000000000" pitchFamily="2" charset="2"/>
              <a:buChar char="Ø"/>
            </a:pPr>
            <a:r>
              <a:rPr lang="en-US" sz="1100" dirty="0">
                <a:solidFill>
                  <a:srgbClr val="34495E"/>
                </a:solidFill>
              </a:rPr>
              <a:t>Veteran’s Affairs</a:t>
            </a:r>
          </a:p>
          <a:p>
            <a:pPr marL="174625" lvl="1" indent="-174625">
              <a:buFont typeface="Wingdings" panose="05000000000000000000" pitchFamily="2" charset="2"/>
              <a:buChar char="Ø"/>
            </a:pPr>
            <a:r>
              <a:rPr lang="en-US" sz="1100" dirty="0">
                <a:solidFill>
                  <a:srgbClr val="34495E"/>
                </a:solidFill>
              </a:rPr>
              <a:t>Iowa State University – Extension &amp; Outreach</a:t>
            </a:r>
          </a:p>
          <a:p>
            <a:pPr marL="174625" lvl="1" indent="-174625">
              <a:buFont typeface="Wingdings" panose="05000000000000000000" pitchFamily="2" charset="2"/>
              <a:buChar char="Ø"/>
            </a:pPr>
            <a:r>
              <a:rPr lang="en-US" sz="1100" dirty="0">
                <a:solidFill>
                  <a:srgbClr val="34495E"/>
                </a:solidFill>
              </a:rPr>
              <a:t>Iowa Department of Public Health</a:t>
            </a:r>
          </a:p>
        </p:txBody>
      </p:sp>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Progress Report</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Tree>
    <p:extLst>
      <p:ext uri="{BB962C8B-B14F-4D97-AF65-F5344CB8AC3E}">
        <p14:creationId xmlns:p14="http://schemas.microsoft.com/office/powerpoint/2010/main" val="212291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107" y="1171254"/>
            <a:ext cx="7746929" cy="1564531"/>
          </a:xfrm>
          <a:prstGeom prst="rect">
            <a:avLst/>
          </a:prstGeom>
          <a:noFill/>
        </p:spPr>
        <p:txBody>
          <a:bodyPr wrap="square" numCol="1" rtlCol="0">
            <a:spAutoFit/>
          </a:bodyPr>
          <a:lstStyle/>
          <a:p>
            <a:r>
              <a:rPr lang="en-US" sz="2400" u="sng" dirty="0">
                <a:solidFill>
                  <a:srgbClr val="34495E"/>
                </a:solidFill>
              </a:rPr>
              <a:t>Website</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(October) Host information on the planning effort. Launch point for the public survey.</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hlinkClick r:id="rId3">
                  <a:extLst>
                    <a:ext uri="{A12FA001-AC4F-418D-AE19-62706E023703}">
                      <ahyp:hlinkClr xmlns:ahyp="http://schemas.microsoft.com/office/drawing/2018/hyperlinkcolor" val="tx"/>
                    </a:ext>
                  </a:extLst>
                </a:hlinkClick>
              </a:rPr>
              <a:t>https://iowadot.gov/iowainmotion/Modal-Plans/Public-Transit-Plan</a:t>
            </a:r>
            <a:endParaRPr lang="en-US" sz="2000" dirty="0">
              <a:solidFill>
                <a:srgbClr val="34495E"/>
              </a:solidFill>
            </a:endParaRPr>
          </a:p>
        </p:txBody>
      </p:sp>
      <p:pic>
        <p:nvPicPr>
          <p:cNvPr id="3" name="Picture 2">
            <a:extLst>
              <a:ext uri="{FF2B5EF4-FFF2-40B4-BE49-F238E27FC236}">
                <a16:creationId xmlns:a16="http://schemas.microsoft.com/office/drawing/2014/main" id="{960B3F39-C9E6-4B9F-80B2-6811B0EE34E0}"/>
              </a:ext>
            </a:extLst>
          </p:cNvPr>
          <p:cNvPicPr>
            <a:picLocks noChangeAspect="1"/>
          </p:cNvPicPr>
          <p:nvPr/>
        </p:nvPicPr>
        <p:blipFill>
          <a:blip r:embed="rId4"/>
          <a:stretch>
            <a:fillRect/>
          </a:stretch>
        </p:blipFill>
        <p:spPr>
          <a:xfrm>
            <a:off x="1093606" y="2870396"/>
            <a:ext cx="6945086" cy="3870972"/>
          </a:xfrm>
          <a:prstGeom prst="rect">
            <a:avLst/>
          </a:prstGeom>
        </p:spPr>
      </p:pic>
      <p:sp>
        <p:nvSpPr>
          <p:cNvPr id="11" name="Rectangle 10">
            <a:extLst>
              <a:ext uri="{FF2B5EF4-FFF2-40B4-BE49-F238E27FC236}">
                <a16:creationId xmlns:a16="http://schemas.microsoft.com/office/drawing/2014/main" id="{34DDF51B-EEE1-4C6B-A8D2-DE1B298A2EE7}"/>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330040-A778-4328-8AEE-11813531205D}"/>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4FFCC1-BA83-4999-AC8D-C1F58B35D875}"/>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710AD3-951B-4244-926D-E8D04146551F}"/>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0176FE-7828-46D4-8F85-BF5A7EEC291B}"/>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Progress Report</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Tree>
    <p:extLst>
      <p:ext uri="{BB962C8B-B14F-4D97-AF65-F5344CB8AC3E}">
        <p14:creationId xmlns:p14="http://schemas.microsoft.com/office/powerpoint/2010/main" val="3377651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CC57FE2-D0CC-430C-930E-737CBD8C94C3}"/>
              </a:ext>
            </a:extLst>
          </p:cNvPr>
          <p:cNvSpPr txBox="1"/>
          <p:nvPr/>
        </p:nvSpPr>
        <p:spPr>
          <a:xfrm>
            <a:off x="441107" y="1316533"/>
            <a:ext cx="5006376" cy="2795637"/>
          </a:xfrm>
          <a:prstGeom prst="rect">
            <a:avLst/>
          </a:prstGeom>
          <a:noFill/>
        </p:spPr>
        <p:txBody>
          <a:bodyPr wrap="square" numCol="1" rtlCol="0">
            <a:spAutoFit/>
          </a:bodyPr>
          <a:lstStyle/>
          <a:p>
            <a:r>
              <a:rPr lang="en-US" sz="2400" u="sng" dirty="0">
                <a:solidFill>
                  <a:srgbClr val="34495E"/>
                </a:solidFill>
              </a:rPr>
              <a:t>Analysis</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(October) Consolidated analysis weighting feedback from Transit Agencies. 15 total responses; same ratio of large : small : regional.</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(November) Conclude analysis of ridership factors based on a study by the </a:t>
            </a:r>
            <a:r>
              <a:rPr lang="en-US" sz="2000" dirty="0" err="1">
                <a:solidFill>
                  <a:srgbClr val="34495E"/>
                </a:solidFill>
              </a:rPr>
              <a:t>Mineta</a:t>
            </a:r>
            <a:r>
              <a:rPr lang="en-US" sz="2000" dirty="0">
                <a:solidFill>
                  <a:srgbClr val="34495E"/>
                </a:solidFill>
              </a:rPr>
              <a:t> Transportation Institute.</a:t>
            </a:r>
          </a:p>
        </p:txBody>
      </p:sp>
      <p:pic>
        <p:nvPicPr>
          <p:cNvPr id="4" name="Picture 3">
            <a:extLst>
              <a:ext uri="{FF2B5EF4-FFF2-40B4-BE49-F238E27FC236}">
                <a16:creationId xmlns:a16="http://schemas.microsoft.com/office/drawing/2014/main" id="{EB22CA8A-A11C-4275-9AB7-7275F1E05F7E}"/>
              </a:ext>
            </a:extLst>
          </p:cNvPr>
          <p:cNvPicPr>
            <a:picLocks noChangeAspect="1"/>
          </p:cNvPicPr>
          <p:nvPr/>
        </p:nvPicPr>
        <p:blipFill>
          <a:blip r:embed="rId3"/>
          <a:stretch>
            <a:fillRect/>
          </a:stretch>
        </p:blipFill>
        <p:spPr>
          <a:xfrm>
            <a:off x="5447483" y="1660265"/>
            <a:ext cx="3496962" cy="2588689"/>
          </a:xfrm>
          <a:prstGeom prst="rect">
            <a:avLst/>
          </a:prstGeom>
        </p:spPr>
      </p:pic>
      <p:sp>
        <p:nvSpPr>
          <p:cNvPr id="5" name="Rectangle 4">
            <a:extLst>
              <a:ext uri="{FF2B5EF4-FFF2-40B4-BE49-F238E27FC236}">
                <a16:creationId xmlns:a16="http://schemas.microsoft.com/office/drawing/2014/main" id="{00A08B34-A0EF-443A-BCA8-067D48E66EE6}"/>
              </a:ext>
            </a:extLst>
          </p:cNvPr>
          <p:cNvSpPr/>
          <p:nvPr/>
        </p:nvSpPr>
        <p:spPr>
          <a:xfrm>
            <a:off x="410866" y="4112099"/>
            <a:ext cx="8016442" cy="1474763"/>
          </a:xfrm>
          <a:prstGeom prst="rect">
            <a:avLst/>
          </a:prstGeom>
        </p:spPr>
        <p:txBody>
          <a:bodyPr wrap="square">
            <a:spAutoFit/>
          </a:bodyPr>
          <a:lstStyle/>
          <a:p>
            <a:pPr marL="0" lvl="1">
              <a:spcBef>
                <a:spcPts val="1200"/>
              </a:spcBef>
            </a:pPr>
            <a:r>
              <a:rPr lang="en-US" sz="2400" u="sng" dirty="0">
                <a:solidFill>
                  <a:srgbClr val="34495E"/>
                </a:solidFill>
              </a:rPr>
              <a:t>Cost &amp; Revenue</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(November) Conclude analysis of historic and forecasted expenses and revenue in order to determine shortfalls. Using feedback from survey in March to help forecast personnel, facility, vehicle needs out to 2050.</a:t>
            </a:r>
          </a:p>
        </p:txBody>
      </p:sp>
      <p:sp>
        <p:nvSpPr>
          <p:cNvPr id="12" name="Rectangle 11">
            <a:extLst>
              <a:ext uri="{FF2B5EF4-FFF2-40B4-BE49-F238E27FC236}">
                <a16:creationId xmlns:a16="http://schemas.microsoft.com/office/drawing/2014/main" id="{C92DFA69-41AA-412D-A806-ACE8467DAE4C}"/>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46FC52C-6823-4476-8D61-CB2AA007E013}"/>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C0968E-DE26-4486-AC60-A996C7A7A4CF}"/>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83A550C-B0F8-457A-80D9-A544E4DB5B44}"/>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14B711F-BC56-4EC2-880C-7631B3100BC3}"/>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Progress Report</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Tree>
    <p:extLst>
      <p:ext uri="{BB962C8B-B14F-4D97-AF65-F5344CB8AC3E}">
        <p14:creationId xmlns:p14="http://schemas.microsoft.com/office/powerpoint/2010/main" val="3351198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108" y="1222529"/>
            <a:ext cx="6084588" cy="4944943"/>
          </a:xfrm>
          <a:prstGeom prst="rect">
            <a:avLst/>
          </a:prstGeom>
          <a:noFill/>
        </p:spPr>
        <p:txBody>
          <a:bodyPr wrap="square" numCol="1" rtlCol="0">
            <a:spAutoFit/>
          </a:bodyPr>
          <a:lstStyle/>
          <a:p>
            <a:pPr marL="0" lvl="1">
              <a:spcBef>
                <a:spcPts val="1200"/>
              </a:spcBef>
            </a:pPr>
            <a:r>
              <a:rPr lang="en-US" sz="2400" u="sng" dirty="0">
                <a:solidFill>
                  <a:srgbClr val="34495E"/>
                </a:solidFill>
              </a:rPr>
              <a:t>Stakeholders</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(November) External Stakeholder Meeting #2 to discuss the public survey results, ridership dependency factor analysis, funding analysis. Will meet remotely via teleconference.</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(November) Internal Stakeholder Meeting #1 with select Iowa DOT staff.</a:t>
            </a:r>
          </a:p>
          <a:p>
            <a:pPr marL="0" lvl="1">
              <a:spcBef>
                <a:spcPts val="1200"/>
              </a:spcBef>
            </a:pPr>
            <a:r>
              <a:rPr lang="en-US" sz="2400" u="sng" dirty="0">
                <a:solidFill>
                  <a:srgbClr val="34495E"/>
                </a:solidFill>
              </a:rPr>
              <a:t>Content</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(Winter/Spring) Develop and finish content for the plan and complete most of the first half by winter, second half by spring.</a:t>
            </a:r>
          </a:p>
          <a:p>
            <a:pPr marL="0" lvl="1">
              <a:spcBef>
                <a:spcPts val="1200"/>
              </a:spcBef>
            </a:pPr>
            <a:r>
              <a:rPr lang="en-US" sz="2400" u="sng" dirty="0">
                <a:solidFill>
                  <a:srgbClr val="34495E"/>
                </a:solidFill>
              </a:rPr>
              <a:t>Completion</a:t>
            </a:r>
          </a:p>
          <a:p>
            <a:pPr marL="525780" lvl="1" indent="-274320" defTabSz="914400">
              <a:spcBef>
                <a:spcPts val="700"/>
              </a:spcBef>
              <a:buClr>
                <a:srgbClr val="871721"/>
              </a:buClr>
              <a:buSzPct val="85000"/>
              <a:buFont typeface="Wingdings 3" pitchFamily="18" charset="2"/>
              <a:buChar char=""/>
            </a:pPr>
            <a:r>
              <a:rPr lang="en-US" sz="2000" dirty="0">
                <a:solidFill>
                  <a:srgbClr val="34495E"/>
                </a:solidFill>
              </a:rPr>
              <a:t>(June) Approval of final draft and publication.</a:t>
            </a:r>
          </a:p>
        </p:txBody>
      </p:sp>
      <p:sp>
        <p:nvSpPr>
          <p:cNvPr id="3" name="TextBox 2">
            <a:extLst>
              <a:ext uri="{FF2B5EF4-FFF2-40B4-BE49-F238E27FC236}">
                <a16:creationId xmlns:a16="http://schemas.microsoft.com/office/drawing/2014/main" id="{BB5F27BF-042B-4A86-AE7A-C81330642D3D}"/>
              </a:ext>
            </a:extLst>
          </p:cNvPr>
          <p:cNvSpPr txBox="1"/>
          <p:nvPr/>
        </p:nvSpPr>
        <p:spPr>
          <a:xfrm>
            <a:off x="6525695" y="4204286"/>
            <a:ext cx="2425661" cy="1184940"/>
          </a:xfrm>
          <a:prstGeom prst="rect">
            <a:avLst/>
          </a:prstGeom>
          <a:solidFill>
            <a:schemeClr val="bg1">
              <a:lumMod val="95000"/>
            </a:schemeClr>
          </a:solidFill>
          <a:ln w="19050">
            <a:solidFill>
              <a:schemeClr val="tx1"/>
            </a:solidFill>
          </a:ln>
        </p:spPr>
        <p:txBody>
          <a:bodyPr wrap="square" rtlCol="0">
            <a:spAutoFit/>
          </a:bodyPr>
          <a:lstStyle/>
          <a:p>
            <a:pPr marL="0" lvl="1" algn="ctr">
              <a:spcAft>
                <a:spcPts val="600"/>
              </a:spcAft>
            </a:pPr>
            <a:r>
              <a:rPr lang="en-US" sz="1100" b="1" u="sng" dirty="0">
                <a:solidFill>
                  <a:srgbClr val="34495E"/>
                </a:solidFill>
              </a:rPr>
              <a:t>Internal Stakeholder Membership</a:t>
            </a:r>
          </a:p>
          <a:p>
            <a:pPr marL="174625" lvl="1" indent="-174625">
              <a:buFont typeface="Wingdings" panose="05000000000000000000" pitchFamily="2" charset="2"/>
              <a:buChar char="Ø"/>
            </a:pPr>
            <a:r>
              <a:rPr lang="en-US" sz="1100" dirty="0">
                <a:solidFill>
                  <a:srgbClr val="34495E"/>
                </a:solidFill>
              </a:rPr>
              <a:t>Aviation</a:t>
            </a:r>
          </a:p>
          <a:p>
            <a:pPr marL="174625" lvl="1" indent="-174625">
              <a:buFont typeface="Wingdings" panose="05000000000000000000" pitchFamily="2" charset="2"/>
              <a:buChar char="Ø"/>
            </a:pPr>
            <a:r>
              <a:rPr lang="en-US" sz="1100" dirty="0">
                <a:solidFill>
                  <a:srgbClr val="34495E"/>
                </a:solidFill>
              </a:rPr>
              <a:t>Rail Transportation</a:t>
            </a:r>
          </a:p>
          <a:p>
            <a:pPr marL="174625" lvl="1" indent="-174625">
              <a:buFont typeface="Wingdings" panose="05000000000000000000" pitchFamily="2" charset="2"/>
              <a:buChar char="Ø"/>
            </a:pPr>
            <a:r>
              <a:rPr lang="en-US" sz="1100" dirty="0">
                <a:solidFill>
                  <a:srgbClr val="34495E"/>
                </a:solidFill>
              </a:rPr>
              <a:t>Location &amp; Environment</a:t>
            </a:r>
          </a:p>
          <a:p>
            <a:pPr marL="174625" lvl="1" indent="-174625">
              <a:buFont typeface="Wingdings" panose="05000000000000000000" pitchFamily="2" charset="2"/>
              <a:buChar char="Ø"/>
            </a:pPr>
            <a:r>
              <a:rPr lang="en-US" sz="1100" dirty="0">
                <a:solidFill>
                  <a:srgbClr val="34495E"/>
                </a:solidFill>
              </a:rPr>
              <a:t>Driver &amp; Identification Services</a:t>
            </a:r>
          </a:p>
          <a:p>
            <a:pPr marL="174625" lvl="1" indent="-174625">
              <a:buFont typeface="Wingdings" panose="05000000000000000000" pitchFamily="2" charset="2"/>
              <a:buChar char="Ø"/>
            </a:pPr>
            <a:r>
              <a:rPr lang="en-US" sz="1100" dirty="0">
                <a:solidFill>
                  <a:srgbClr val="34495E"/>
                </a:solidFill>
              </a:rPr>
              <a:t>District Planner</a:t>
            </a:r>
          </a:p>
        </p:txBody>
      </p:sp>
      <p:sp>
        <p:nvSpPr>
          <p:cNvPr id="15" name="TextBox 14">
            <a:extLst>
              <a:ext uri="{FF2B5EF4-FFF2-40B4-BE49-F238E27FC236}">
                <a16:creationId xmlns:a16="http://schemas.microsoft.com/office/drawing/2014/main" id="{3C48E295-C46D-47E1-B824-65239D6539B5}"/>
              </a:ext>
            </a:extLst>
          </p:cNvPr>
          <p:cNvSpPr txBox="1"/>
          <p:nvPr/>
        </p:nvSpPr>
        <p:spPr>
          <a:xfrm>
            <a:off x="6525695" y="1572291"/>
            <a:ext cx="2425661" cy="2539157"/>
          </a:xfrm>
          <a:prstGeom prst="rect">
            <a:avLst/>
          </a:prstGeom>
          <a:solidFill>
            <a:schemeClr val="bg1">
              <a:lumMod val="95000"/>
            </a:schemeClr>
          </a:solidFill>
          <a:ln w="19050">
            <a:solidFill>
              <a:schemeClr val="tx1"/>
            </a:solidFill>
          </a:ln>
        </p:spPr>
        <p:txBody>
          <a:bodyPr wrap="square" rtlCol="0">
            <a:spAutoFit/>
          </a:bodyPr>
          <a:lstStyle/>
          <a:p>
            <a:pPr marL="0" lvl="1" algn="ctr">
              <a:spcAft>
                <a:spcPts val="600"/>
              </a:spcAft>
            </a:pPr>
            <a:r>
              <a:rPr lang="en-US" sz="1100" b="1" u="sng" dirty="0">
                <a:solidFill>
                  <a:srgbClr val="34495E"/>
                </a:solidFill>
              </a:rPr>
              <a:t>External Stakeholder Membership</a:t>
            </a:r>
          </a:p>
          <a:p>
            <a:pPr marL="174625" lvl="1" indent="-174625">
              <a:buFont typeface="Wingdings" panose="05000000000000000000" pitchFamily="2" charset="2"/>
              <a:buChar char="Ø"/>
            </a:pPr>
            <a:r>
              <a:rPr lang="en-US" sz="1100" dirty="0">
                <a:solidFill>
                  <a:srgbClr val="34495E"/>
                </a:solidFill>
              </a:rPr>
              <a:t>Cedar Rapids Transit</a:t>
            </a:r>
          </a:p>
          <a:p>
            <a:pPr marL="174625" lvl="1" indent="-174625">
              <a:buFont typeface="Wingdings" panose="05000000000000000000" pitchFamily="2" charset="2"/>
              <a:buChar char="Ø"/>
            </a:pPr>
            <a:r>
              <a:rPr lang="en-US" sz="1100" dirty="0">
                <a:solidFill>
                  <a:srgbClr val="34495E"/>
                </a:solidFill>
              </a:rPr>
              <a:t>Marshalltown Transit</a:t>
            </a:r>
          </a:p>
          <a:p>
            <a:pPr marL="174625" lvl="1" indent="-174625">
              <a:buFont typeface="Wingdings" panose="05000000000000000000" pitchFamily="2" charset="2"/>
              <a:buChar char="Ø"/>
            </a:pPr>
            <a:r>
              <a:rPr lang="en-US" sz="1100" dirty="0">
                <a:solidFill>
                  <a:srgbClr val="34495E"/>
                </a:solidFill>
              </a:rPr>
              <a:t>Southwest Iowa Transit Agency (SWITA)</a:t>
            </a:r>
          </a:p>
          <a:p>
            <a:pPr marL="174625" lvl="1" indent="-174625">
              <a:buFont typeface="Wingdings" panose="05000000000000000000" pitchFamily="2" charset="2"/>
              <a:buChar char="Ø"/>
            </a:pPr>
            <a:r>
              <a:rPr lang="en-US" sz="1100" dirty="0">
                <a:solidFill>
                  <a:srgbClr val="34495E"/>
                </a:solidFill>
              </a:rPr>
              <a:t>American Association of Retired Persons (AARP)</a:t>
            </a:r>
          </a:p>
          <a:p>
            <a:pPr marL="174625" lvl="1" indent="-174625">
              <a:buFont typeface="Wingdings" panose="05000000000000000000" pitchFamily="2" charset="2"/>
              <a:buChar char="Ø"/>
            </a:pPr>
            <a:r>
              <a:rPr lang="en-US" sz="1100" dirty="0">
                <a:solidFill>
                  <a:srgbClr val="34495E"/>
                </a:solidFill>
              </a:rPr>
              <a:t>American Cancer Society</a:t>
            </a:r>
          </a:p>
          <a:p>
            <a:pPr marL="174625" lvl="1" indent="-174625">
              <a:buFont typeface="Wingdings" panose="05000000000000000000" pitchFamily="2" charset="2"/>
              <a:buChar char="Ø"/>
            </a:pPr>
            <a:r>
              <a:rPr lang="en-US" sz="1100" dirty="0">
                <a:solidFill>
                  <a:srgbClr val="34495E"/>
                </a:solidFill>
              </a:rPr>
              <a:t>University Centers for Excellence in Developmental Disabilities (UCEDD)</a:t>
            </a:r>
          </a:p>
          <a:p>
            <a:pPr marL="174625" lvl="1" indent="-174625">
              <a:buFont typeface="Wingdings" panose="05000000000000000000" pitchFamily="2" charset="2"/>
              <a:buChar char="Ø"/>
            </a:pPr>
            <a:r>
              <a:rPr lang="en-US" sz="1100" dirty="0">
                <a:solidFill>
                  <a:srgbClr val="34495E"/>
                </a:solidFill>
              </a:rPr>
              <a:t>Veteran’s Affairs</a:t>
            </a:r>
          </a:p>
          <a:p>
            <a:pPr marL="174625" lvl="1" indent="-174625">
              <a:buFont typeface="Wingdings" panose="05000000000000000000" pitchFamily="2" charset="2"/>
              <a:buChar char="Ø"/>
            </a:pPr>
            <a:r>
              <a:rPr lang="en-US" sz="1100" dirty="0">
                <a:solidFill>
                  <a:srgbClr val="34495E"/>
                </a:solidFill>
              </a:rPr>
              <a:t>Iowa State University – Extension &amp; Outreach</a:t>
            </a:r>
          </a:p>
          <a:p>
            <a:pPr marL="174625" lvl="1" indent="-174625">
              <a:buFont typeface="Wingdings" panose="05000000000000000000" pitchFamily="2" charset="2"/>
              <a:buChar char="Ø"/>
            </a:pPr>
            <a:r>
              <a:rPr lang="en-US" sz="1100" dirty="0">
                <a:solidFill>
                  <a:srgbClr val="34495E"/>
                </a:solidFill>
              </a:rPr>
              <a:t>Iowa Department of Public Health</a:t>
            </a:r>
          </a:p>
        </p:txBody>
      </p:sp>
      <p:sp>
        <p:nvSpPr>
          <p:cNvPr id="12" name="Rectangle 11">
            <a:extLst>
              <a:ext uri="{FF2B5EF4-FFF2-40B4-BE49-F238E27FC236}">
                <a16:creationId xmlns:a16="http://schemas.microsoft.com/office/drawing/2014/main" id="{7A71E68B-2AFC-4018-A171-463ACD5724D5}"/>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D9014B-3C70-48EA-8888-F528D46C24ED}"/>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A04E1D-809A-4CDD-90F2-195392AB3AFE}"/>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3FC902-A4AE-4E21-BE1D-8ECBA495E92A}"/>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16C84D1-899A-4BA2-A19E-BA5402CC9D07}"/>
              </a:ext>
            </a:extLst>
          </p:cNvPr>
          <p:cNvSpPr txBox="1"/>
          <p:nvPr/>
        </p:nvSpPr>
        <p:spPr>
          <a:xfrm>
            <a:off x="792088" y="190097"/>
            <a:ext cx="373856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Progress Report</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Tree>
    <p:extLst>
      <p:ext uri="{BB962C8B-B14F-4D97-AF65-F5344CB8AC3E}">
        <p14:creationId xmlns:p14="http://schemas.microsoft.com/office/powerpoint/2010/main" val="2443327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92DFA69-41AA-412D-A806-ACE8467DAE4C}"/>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46FC52C-6823-4476-8D61-CB2AA007E013}"/>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C0968E-DE26-4486-AC60-A996C7A7A4CF}"/>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83A550C-B0F8-457A-80D9-A544E4DB5B44}"/>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id="{09608B3D-F31B-4BC2-BD06-EEB3AD6AE6EE}"/>
              </a:ext>
            </a:extLst>
          </p:cNvPr>
          <p:cNvGraphicFramePr>
            <a:graphicFrameLocks/>
          </p:cNvGraphicFramePr>
          <p:nvPr>
            <p:extLst/>
          </p:nvPr>
        </p:nvGraphicFramePr>
        <p:xfrm>
          <a:off x="0" y="1162050"/>
          <a:ext cx="9143999"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2ED2503F-5381-46C5-AD06-72D21958681E}"/>
              </a:ext>
            </a:extLst>
          </p:cNvPr>
          <p:cNvGraphicFramePr>
            <a:graphicFrameLocks/>
          </p:cNvGraphicFramePr>
          <p:nvPr>
            <p:extLst/>
          </p:nvPr>
        </p:nvGraphicFramePr>
        <p:xfrm>
          <a:off x="0" y="4114800"/>
          <a:ext cx="9143999"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C251470E-6860-4996-9F0B-19F38A6D90E9}"/>
              </a:ext>
            </a:extLst>
          </p:cNvPr>
          <p:cNvSpPr txBox="1"/>
          <p:nvPr/>
        </p:nvSpPr>
        <p:spPr>
          <a:xfrm>
            <a:off x="2702717" y="872609"/>
            <a:ext cx="3738563" cy="369332"/>
          </a:xfrm>
          <a:prstGeom prst="rect">
            <a:avLst/>
          </a:prstGeom>
          <a:noFill/>
        </p:spPr>
        <p:txBody>
          <a:bodyPr wrap="square" rtlCol="0">
            <a:spAutoFit/>
          </a:bodyPr>
          <a:lstStyle/>
          <a:p>
            <a:pPr algn="ctr"/>
            <a:r>
              <a:rPr lang="en-US" dirty="0">
                <a:latin typeface="Arial Black" panose="020B0A04020102020204" pitchFamily="34" charset="0"/>
              </a:rPr>
              <a:t>2019 Public Transit Survey</a:t>
            </a:r>
          </a:p>
        </p:txBody>
      </p:sp>
      <p:sp>
        <p:nvSpPr>
          <p:cNvPr id="19" name="TextBox 18">
            <a:extLst>
              <a:ext uri="{FF2B5EF4-FFF2-40B4-BE49-F238E27FC236}">
                <a16:creationId xmlns:a16="http://schemas.microsoft.com/office/drawing/2014/main" id="{4A51FB0E-AD86-494F-975B-0299A7FF9EFD}"/>
              </a:ext>
            </a:extLst>
          </p:cNvPr>
          <p:cNvSpPr txBox="1"/>
          <p:nvPr/>
        </p:nvSpPr>
        <p:spPr>
          <a:xfrm>
            <a:off x="2532458" y="3905250"/>
            <a:ext cx="4079080" cy="369332"/>
          </a:xfrm>
          <a:prstGeom prst="rect">
            <a:avLst/>
          </a:prstGeom>
          <a:noFill/>
        </p:spPr>
        <p:txBody>
          <a:bodyPr wrap="square" rtlCol="0">
            <a:spAutoFit/>
          </a:bodyPr>
          <a:lstStyle/>
          <a:p>
            <a:pPr algn="ctr"/>
            <a:r>
              <a:rPr lang="en-US" dirty="0">
                <a:latin typeface="Arial Black" panose="020B0A04020102020204" pitchFamily="34" charset="0"/>
              </a:rPr>
              <a:t>2016 Long Range Plan Survey</a:t>
            </a:r>
          </a:p>
        </p:txBody>
      </p:sp>
      <p:sp>
        <p:nvSpPr>
          <p:cNvPr id="25" name="TextBox 24">
            <a:extLst>
              <a:ext uri="{FF2B5EF4-FFF2-40B4-BE49-F238E27FC236}">
                <a16:creationId xmlns:a16="http://schemas.microsoft.com/office/drawing/2014/main" id="{C1B98BE7-1BEB-4E5E-A577-9D3DF0FE4BF0}"/>
              </a:ext>
            </a:extLst>
          </p:cNvPr>
          <p:cNvSpPr txBox="1"/>
          <p:nvPr/>
        </p:nvSpPr>
        <p:spPr>
          <a:xfrm>
            <a:off x="792088" y="190097"/>
            <a:ext cx="4341887"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 – Demographics</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Tree>
    <p:extLst>
      <p:ext uri="{BB962C8B-B14F-4D97-AF65-F5344CB8AC3E}">
        <p14:creationId xmlns:p14="http://schemas.microsoft.com/office/powerpoint/2010/main" val="407956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8426EB-D8F9-4C5D-8F87-B7085E74EB95}"/>
              </a:ext>
            </a:extLst>
          </p:cNvPr>
          <p:cNvPicPr>
            <a:picLocks noChangeAspect="1"/>
          </p:cNvPicPr>
          <p:nvPr/>
        </p:nvPicPr>
        <p:blipFill>
          <a:blip r:embed="rId3"/>
          <a:stretch>
            <a:fillRect/>
          </a:stretch>
        </p:blipFill>
        <p:spPr>
          <a:xfrm>
            <a:off x="213947" y="1710947"/>
            <a:ext cx="5984759" cy="3886483"/>
          </a:xfrm>
          <a:prstGeom prst="rect">
            <a:avLst/>
          </a:prstGeom>
        </p:spPr>
      </p:pic>
      <p:sp>
        <p:nvSpPr>
          <p:cNvPr id="12" name="Rectangle 11">
            <a:extLst>
              <a:ext uri="{FF2B5EF4-FFF2-40B4-BE49-F238E27FC236}">
                <a16:creationId xmlns:a16="http://schemas.microsoft.com/office/drawing/2014/main" id="{C92DFA69-41AA-412D-A806-ACE8467DAE4C}"/>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46FC52C-6823-4476-8D61-CB2AA007E013}"/>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C0968E-DE26-4486-AC60-A996C7A7A4CF}"/>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83A550C-B0F8-457A-80D9-A544E4DB5B44}"/>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BD1033E-C63A-4706-A35A-21A067492314}"/>
              </a:ext>
            </a:extLst>
          </p:cNvPr>
          <p:cNvPicPr>
            <a:picLocks noChangeAspect="1"/>
          </p:cNvPicPr>
          <p:nvPr/>
        </p:nvPicPr>
        <p:blipFill rotWithShape="1">
          <a:blip r:embed="rId4"/>
          <a:srcRect l="4064" t="39846" r="80394" b="55705"/>
          <a:stretch/>
        </p:blipFill>
        <p:spPr>
          <a:xfrm>
            <a:off x="259014" y="4773366"/>
            <a:ext cx="188008" cy="153825"/>
          </a:xfrm>
          <a:prstGeom prst="rect">
            <a:avLst/>
          </a:prstGeom>
        </p:spPr>
      </p:pic>
      <p:pic>
        <p:nvPicPr>
          <p:cNvPr id="15" name="Picture 14">
            <a:extLst>
              <a:ext uri="{FF2B5EF4-FFF2-40B4-BE49-F238E27FC236}">
                <a16:creationId xmlns:a16="http://schemas.microsoft.com/office/drawing/2014/main" id="{9325E4C5-FE3A-4330-969E-5BDE185DFDEF}"/>
              </a:ext>
            </a:extLst>
          </p:cNvPr>
          <p:cNvPicPr>
            <a:picLocks noChangeAspect="1"/>
          </p:cNvPicPr>
          <p:nvPr/>
        </p:nvPicPr>
        <p:blipFill rotWithShape="1">
          <a:blip r:embed="rId4"/>
          <a:srcRect t="5099" r="81439" b="90699"/>
          <a:stretch/>
        </p:blipFill>
        <p:spPr>
          <a:xfrm>
            <a:off x="213947" y="4606057"/>
            <a:ext cx="224529" cy="145279"/>
          </a:xfrm>
          <a:prstGeom prst="rect">
            <a:avLst/>
          </a:prstGeom>
        </p:spPr>
      </p:pic>
      <p:pic>
        <p:nvPicPr>
          <p:cNvPr id="16" name="Picture 15">
            <a:extLst>
              <a:ext uri="{FF2B5EF4-FFF2-40B4-BE49-F238E27FC236}">
                <a16:creationId xmlns:a16="http://schemas.microsoft.com/office/drawing/2014/main" id="{66ECDD97-33CD-47B8-A44F-096C6E71A41E}"/>
              </a:ext>
            </a:extLst>
          </p:cNvPr>
          <p:cNvPicPr>
            <a:picLocks noChangeAspect="1"/>
          </p:cNvPicPr>
          <p:nvPr/>
        </p:nvPicPr>
        <p:blipFill rotWithShape="1">
          <a:blip r:embed="rId4"/>
          <a:srcRect l="3811" t="74760" r="81440" b="21142"/>
          <a:stretch/>
        </p:blipFill>
        <p:spPr>
          <a:xfrm>
            <a:off x="259014" y="4949221"/>
            <a:ext cx="178424" cy="141670"/>
          </a:xfrm>
          <a:prstGeom prst="rect">
            <a:avLst/>
          </a:prstGeom>
        </p:spPr>
      </p:pic>
      <p:sp>
        <p:nvSpPr>
          <p:cNvPr id="17" name="TextBox 16">
            <a:extLst>
              <a:ext uri="{FF2B5EF4-FFF2-40B4-BE49-F238E27FC236}">
                <a16:creationId xmlns:a16="http://schemas.microsoft.com/office/drawing/2014/main" id="{12538243-37F5-4A09-A7F1-3A9E6DBE817E}"/>
              </a:ext>
            </a:extLst>
          </p:cNvPr>
          <p:cNvSpPr txBox="1"/>
          <p:nvPr/>
        </p:nvSpPr>
        <p:spPr>
          <a:xfrm>
            <a:off x="370110" y="4556187"/>
            <a:ext cx="820105" cy="579646"/>
          </a:xfrm>
          <a:prstGeom prst="rect">
            <a:avLst/>
          </a:prstGeom>
          <a:noFill/>
        </p:spPr>
        <p:txBody>
          <a:bodyPr wrap="square" rtlCol="0">
            <a:spAutoFit/>
          </a:bodyPr>
          <a:lstStyle/>
          <a:p>
            <a:pPr>
              <a:spcAft>
                <a:spcPts val="100"/>
              </a:spcAft>
            </a:pPr>
            <a:r>
              <a:rPr lang="en-US" sz="1000" dirty="0"/>
              <a:t>Work</a:t>
            </a:r>
          </a:p>
          <a:p>
            <a:pPr>
              <a:spcAft>
                <a:spcPts val="100"/>
              </a:spcAft>
            </a:pPr>
            <a:r>
              <a:rPr lang="en-US" sz="1000" dirty="0"/>
              <a:t>School</a:t>
            </a:r>
          </a:p>
          <a:p>
            <a:r>
              <a:rPr lang="en-US" sz="1000" dirty="0"/>
              <a:t>Home</a:t>
            </a:r>
          </a:p>
        </p:txBody>
      </p:sp>
      <p:pic>
        <p:nvPicPr>
          <p:cNvPr id="5" name="Picture 4">
            <a:extLst>
              <a:ext uri="{FF2B5EF4-FFF2-40B4-BE49-F238E27FC236}">
                <a16:creationId xmlns:a16="http://schemas.microsoft.com/office/drawing/2014/main" id="{7A305BB9-3BA6-43E7-B284-F5A0146ECE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72055" y="1122917"/>
            <a:ext cx="3471945" cy="2252217"/>
          </a:xfrm>
          <a:prstGeom prst="rect">
            <a:avLst/>
          </a:prstGeom>
        </p:spPr>
      </p:pic>
      <p:pic>
        <p:nvPicPr>
          <p:cNvPr id="7" name="Picture 6">
            <a:extLst>
              <a:ext uri="{FF2B5EF4-FFF2-40B4-BE49-F238E27FC236}">
                <a16:creationId xmlns:a16="http://schemas.microsoft.com/office/drawing/2014/main" id="{837F9334-A1A9-4170-978F-95FF761BB0C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765599" y="4378188"/>
            <a:ext cx="3378401" cy="2206929"/>
          </a:xfrm>
          <a:prstGeom prst="rect">
            <a:avLst/>
          </a:prstGeom>
        </p:spPr>
      </p:pic>
      <p:sp>
        <p:nvSpPr>
          <p:cNvPr id="18" name="TextBox 17">
            <a:extLst>
              <a:ext uri="{FF2B5EF4-FFF2-40B4-BE49-F238E27FC236}">
                <a16:creationId xmlns:a16="http://schemas.microsoft.com/office/drawing/2014/main" id="{7351DBBA-0C2D-42E7-A32D-1A7B029101CC}"/>
              </a:ext>
            </a:extLst>
          </p:cNvPr>
          <p:cNvSpPr txBox="1"/>
          <p:nvPr/>
        </p:nvSpPr>
        <p:spPr>
          <a:xfrm>
            <a:off x="6303127" y="3645828"/>
            <a:ext cx="2209800" cy="461665"/>
          </a:xfrm>
          <a:prstGeom prst="rect">
            <a:avLst/>
          </a:prstGeom>
          <a:noFill/>
        </p:spPr>
        <p:txBody>
          <a:bodyPr wrap="square" rtlCol="0">
            <a:spAutoFit/>
          </a:bodyPr>
          <a:lstStyle/>
          <a:p>
            <a:pPr algn="ctr"/>
            <a:r>
              <a:rPr lang="en-US" sz="1200" dirty="0">
                <a:latin typeface="Arial Black" panose="020B0A04020102020204" pitchFamily="34" charset="0"/>
              </a:rPr>
              <a:t>2016 Long Range Plan Surveys</a:t>
            </a:r>
          </a:p>
        </p:txBody>
      </p:sp>
      <p:sp>
        <p:nvSpPr>
          <p:cNvPr id="19" name="TextBox 18">
            <a:extLst>
              <a:ext uri="{FF2B5EF4-FFF2-40B4-BE49-F238E27FC236}">
                <a16:creationId xmlns:a16="http://schemas.microsoft.com/office/drawing/2014/main" id="{9E6C08F0-C408-4A9E-A143-6B7EA3488667}"/>
              </a:ext>
            </a:extLst>
          </p:cNvPr>
          <p:cNvSpPr txBox="1"/>
          <p:nvPr/>
        </p:nvSpPr>
        <p:spPr>
          <a:xfrm>
            <a:off x="997742" y="1311465"/>
            <a:ext cx="3738563" cy="369332"/>
          </a:xfrm>
          <a:prstGeom prst="rect">
            <a:avLst/>
          </a:prstGeom>
          <a:noFill/>
        </p:spPr>
        <p:txBody>
          <a:bodyPr wrap="square" rtlCol="0">
            <a:spAutoFit/>
          </a:bodyPr>
          <a:lstStyle/>
          <a:p>
            <a:pPr algn="ctr"/>
            <a:r>
              <a:rPr lang="en-US" dirty="0">
                <a:latin typeface="Arial Black" panose="020B0A04020102020204" pitchFamily="34" charset="0"/>
              </a:rPr>
              <a:t>2019 Public Transit Survey</a:t>
            </a:r>
          </a:p>
        </p:txBody>
      </p:sp>
      <p:sp>
        <p:nvSpPr>
          <p:cNvPr id="24" name="TextBox 23">
            <a:extLst>
              <a:ext uri="{FF2B5EF4-FFF2-40B4-BE49-F238E27FC236}">
                <a16:creationId xmlns:a16="http://schemas.microsoft.com/office/drawing/2014/main" id="{3C1762C0-8B9D-4A14-9766-0819473D4354}"/>
              </a:ext>
            </a:extLst>
          </p:cNvPr>
          <p:cNvSpPr txBox="1"/>
          <p:nvPr/>
        </p:nvSpPr>
        <p:spPr>
          <a:xfrm>
            <a:off x="792088" y="190097"/>
            <a:ext cx="4341887"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Survey Results – Distribution</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spTree>
    <p:extLst>
      <p:ext uri="{BB962C8B-B14F-4D97-AF65-F5344CB8AC3E}">
        <p14:creationId xmlns:p14="http://schemas.microsoft.com/office/powerpoint/2010/main" val="232682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5F18F6-D48A-439F-A075-5C42CB69A180}"/>
              </a:ext>
            </a:extLst>
          </p:cNvPr>
          <p:cNvPicPr>
            <a:picLocks noChangeAspect="1"/>
          </p:cNvPicPr>
          <p:nvPr/>
        </p:nvPicPr>
        <p:blipFill>
          <a:blip r:embed="rId3"/>
          <a:stretch>
            <a:fillRect/>
          </a:stretch>
        </p:blipFill>
        <p:spPr>
          <a:xfrm>
            <a:off x="0" y="786225"/>
            <a:ext cx="9144000" cy="6071775"/>
          </a:xfrm>
          <a:prstGeom prst="rect">
            <a:avLst/>
          </a:prstGeom>
        </p:spPr>
      </p:pic>
      <p:sp>
        <p:nvSpPr>
          <p:cNvPr id="15" name="Rectangle 14">
            <a:extLst>
              <a:ext uri="{FF2B5EF4-FFF2-40B4-BE49-F238E27FC236}">
                <a16:creationId xmlns:a16="http://schemas.microsoft.com/office/drawing/2014/main" id="{86F9B655-38EC-4C12-B706-12C7556E5EED}"/>
              </a:ext>
            </a:extLst>
          </p:cNvPr>
          <p:cNvSpPr/>
          <p:nvPr/>
        </p:nvSpPr>
        <p:spPr>
          <a:xfrm>
            <a:off x="0" y="380147"/>
            <a:ext cx="792088" cy="45719"/>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D4439-CB92-41EC-A81D-3DBA6DC66F51}"/>
              </a:ext>
            </a:extLst>
          </p:cNvPr>
          <p:cNvSpPr/>
          <p:nvPr/>
        </p:nvSpPr>
        <p:spPr>
          <a:xfrm>
            <a:off x="0" y="452155"/>
            <a:ext cx="79208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02A679-9249-4052-8374-D002C7EF9817}"/>
              </a:ext>
            </a:extLst>
          </p:cNvPr>
          <p:cNvSpPr/>
          <p:nvPr/>
        </p:nvSpPr>
        <p:spPr>
          <a:xfrm>
            <a:off x="0" y="524163"/>
            <a:ext cx="792088" cy="45719"/>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3927FA-93FE-482E-A357-198C8DF7D69D}"/>
              </a:ext>
            </a:extLst>
          </p:cNvPr>
          <p:cNvSpPr/>
          <p:nvPr/>
        </p:nvSpPr>
        <p:spPr>
          <a:xfrm>
            <a:off x="0" y="596171"/>
            <a:ext cx="792088"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2393A7-0EE4-4FC6-8B95-C90F22B127C3}"/>
              </a:ext>
            </a:extLst>
          </p:cNvPr>
          <p:cNvSpPr txBox="1"/>
          <p:nvPr/>
        </p:nvSpPr>
        <p:spPr>
          <a:xfrm>
            <a:off x="792087" y="190097"/>
            <a:ext cx="5324933" cy="615553"/>
          </a:xfrm>
          <a:prstGeom prst="rect">
            <a:avLst/>
          </a:prstGeom>
          <a:noFill/>
        </p:spPr>
        <p:txBody>
          <a:bodyPr wrap="square" rtlCol="0">
            <a:spAutoFit/>
          </a:bodyPr>
          <a:lstStyle/>
          <a:p>
            <a:r>
              <a:rPr lang="en-US" sz="2000" b="1" dirty="0">
                <a:solidFill>
                  <a:schemeClr val="bg1">
                    <a:lumMod val="50000"/>
                  </a:schemeClr>
                </a:solidFill>
                <a:latin typeface="Century Gothic" panose="020B0502020202020204" pitchFamily="34" charset="0"/>
                <a:cs typeface="Arial" panose="020B0604020202020204" pitchFamily="34" charset="0"/>
              </a:rPr>
              <a:t>GIS Results – Median Household Income</a:t>
            </a:r>
          </a:p>
          <a:p>
            <a:r>
              <a:rPr lang="en-US" sz="1400" dirty="0">
                <a:solidFill>
                  <a:schemeClr val="bg1">
                    <a:lumMod val="50000"/>
                  </a:schemeClr>
                </a:solidFill>
                <a:latin typeface="Century Gothic" panose="020B0502020202020204" pitchFamily="34" charset="0"/>
                <a:cs typeface="Arial" panose="020B0604020202020204" pitchFamily="34" charset="0"/>
              </a:rPr>
              <a:t>Iowa Public Transit Long Range Plan</a:t>
            </a:r>
          </a:p>
        </p:txBody>
      </p:sp>
      <p:pic>
        <p:nvPicPr>
          <p:cNvPr id="3" name="Picture 2">
            <a:extLst>
              <a:ext uri="{FF2B5EF4-FFF2-40B4-BE49-F238E27FC236}">
                <a16:creationId xmlns:a16="http://schemas.microsoft.com/office/drawing/2014/main" id="{23BEC265-1BDF-4029-833B-68C1FD359C2B}"/>
              </a:ext>
            </a:extLst>
          </p:cNvPr>
          <p:cNvPicPr>
            <a:picLocks noChangeAspect="1"/>
          </p:cNvPicPr>
          <p:nvPr/>
        </p:nvPicPr>
        <p:blipFill>
          <a:blip r:embed="rId4"/>
          <a:stretch>
            <a:fillRect/>
          </a:stretch>
        </p:blipFill>
        <p:spPr>
          <a:xfrm>
            <a:off x="176969" y="4725253"/>
            <a:ext cx="438150" cy="1752600"/>
          </a:xfrm>
          <a:prstGeom prst="rect">
            <a:avLst/>
          </a:prstGeom>
        </p:spPr>
      </p:pic>
    </p:spTree>
    <p:extLst>
      <p:ext uri="{BB962C8B-B14F-4D97-AF65-F5344CB8AC3E}">
        <p14:creationId xmlns:p14="http://schemas.microsoft.com/office/powerpoint/2010/main" val="37973260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1946</Words>
  <Application>Microsoft Office PowerPoint</Application>
  <PresentationFormat>On-screen Show (4:3)</PresentationFormat>
  <Paragraphs>220</Paragraphs>
  <Slides>12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Aharoni</vt:lpstr>
      <vt:lpstr>Arial</vt:lpstr>
      <vt:lpstr>Arial Black</vt:lpstr>
      <vt:lpstr>Calibri</vt:lpstr>
      <vt:lpstr>Calibri Light</vt:lpstr>
      <vt:lpstr>Century Gothic</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Drahos, Joseph</dc:creator>
  <cp:lastModifiedBy>Johnson-miller, Jeremy</cp:lastModifiedBy>
  <cp:revision>19</cp:revision>
  <dcterms:created xsi:type="dcterms:W3CDTF">2019-11-07T20:22:23Z</dcterms:created>
  <dcterms:modified xsi:type="dcterms:W3CDTF">2019-11-19T20:19:19Z</dcterms:modified>
</cp:coreProperties>
</file>