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283" r:id="rId3"/>
    <p:sldId id="284" r:id="rId4"/>
    <p:sldId id="258" r:id="rId5"/>
    <p:sldId id="316" r:id="rId6"/>
    <p:sldId id="308" r:id="rId7"/>
    <p:sldId id="318" r:id="rId8"/>
    <p:sldId id="32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1" autoAdjust="0"/>
    <p:restoredTop sz="94665" autoAdjust="0"/>
  </p:normalViewPr>
  <p:slideViewPr>
    <p:cSldViewPr snapToGrid="0" snapToObjects="1">
      <p:cViewPr varScale="1">
        <p:scale>
          <a:sx n="80" d="100"/>
          <a:sy n="80" d="100"/>
        </p:scale>
        <p:origin x="15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F100-538A-A74F-9774-BAC364EDE397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6B75D-F03E-404A-BDE2-73FE86196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7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fit into a larger picture, fit into a legitimate transportation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Talent and visitor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attraction: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Aligns with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PlanDSM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Move DSM and other regional plans to create a multimodal transportation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E-scooters are already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--Vendors are asking</a:t>
            </a:r>
            <a:br>
              <a:rPr lang="en-US" dirty="0"/>
            </a:br>
            <a:r>
              <a:rPr lang="en-US" dirty="0"/>
              <a:t>--Test case, regionalism</a:t>
            </a:r>
            <a:br>
              <a:rPr lang="en-US" dirty="0"/>
            </a:br>
            <a:r>
              <a:rPr lang="en-US" dirty="0"/>
              <a:t>--</a:t>
            </a:r>
            <a:r>
              <a:rPr lang="en-US" dirty="0" err="1"/>
              <a:t>Seasonaility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--First-mile/last-mile (downtown)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Omaha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 the scooters to be collected each night and distributed each morning, and Kansas City and Indy have included involvement of the local transit agencies. Photos are of how e-scooters can be required to be locked (KC), or parked within a designated parking space (Indy transit station).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also thought it would be good to reference that NABSA and NACTO have put out guidelines for the regulation of e-scooters and other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micromobilty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6B75D-F03E-404A-BDE2-73FE861963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35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6B75D-F03E-404A-BDE2-73FE861963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0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3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2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0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1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AA1314-7AE4-0E4A-8F41-7B2A0EC082AE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75066E-FAE9-CD43-ABF2-2177C4639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MPO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b="18769"/>
          <a:stretch/>
        </p:blipFill>
        <p:spPr>
          <a:xfrm>
            <a:off x="3541485" y="6270964"/>
            <a:ext cx="763917" cy="500051"/>
          </a:xfrm>
          <a:prstGeom prst="rect">
            <a:avLst/>
          </a:prstGeom>
        </p:spPr>
      </p:pic>
      <p:pic>
        <p:nvPicPr>
          <p:cNvPr id="8" name="Picture 7" descr="street-collective-RGB-2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39" y="6402694"/>
            <a:ext cx="1212046" cy="236591"/>
          </a:xfrm>
          <a:prstGeom prst="rect">
            <a:avLst/>
          </a:prstGeom>
        </p:spPr>
      </p:pic>
      <p:pic>
        <p:nvPicPr>
          <p:cNvPr id="9" name="Picture 8" descr="DART 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99" y="6279530"/>
            <a:ext cx="825501" cy="482919"/>
          </a:xfrm>
          <a:prstGeom prst="rect">
            <a:avLst/>
          </a:prstGeom>
        </p:spPr>
      </p:pic>
      <p:pic>
        <p:nvPicPr>
          <p:cNvPr id="10" name="Picture 9" descr="GDMP Logo.jpe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15" y="6322967"/>
            <a:ext cx="1474111" cy="39604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206990"/>
            <a:ext cx="561222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10" descr="A picture containing road, bicycle, outdoor, person&#10;&#10;Description automatically generated">
              <a:extLst>
                <a:ext uri="{FF2B5EF4-FFF2-40B4-BE49-F238E27FC236}">
                  <a16:creationId xmlns:a16="http://schemas.microsoft.com/office/drawing/2014/main" id="{35DE66F6-241E-6D49-BD74-900281C2F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1025" y="1647825"/>
              <a:ext cx="3257550" cy="3714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63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2" y="1113935"/>
            <a:ext cx="8000136" cy="5170820"/>
          </a:xfrm>
        </p:spPr>
      </p:pic>
    </p:spTree>
    <p:extLst>
      <p:ext uri="{BB962C8B-B14F-4D97-AF65-F5344CB8AC3E}">
        <p14:creationId xmlns:p14="http://schemas.microsoft.com/office/powerpoint/2010/main" val="86210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2" y="1658977"/>
            <a:ext cx="8468135" cy="3540046"/>
          </a:xfrm>
        </p:spPr>
      </p:pic>
    </p:spTree>
    <p:extLst>
      <p:ext uri="{BB962C8B-B14F-4D97-AF65-F5344CB8AC3E}">
        <p14:creationId xmlns:p14="http://schemas.microsoft.com/office/powerpoint/2010/main" val="416353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313" y="831029"/>
            <a:ext cx="4849257" cy="252143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E-SCOOTERS?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1144" y="3051225"/>
            <a:ext cx="3721310" cy="11141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Talent and visitor attraction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Fosters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multimodal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Serves as first-mile/last-mile connector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43" y="2091745"/>
            <a:ext cx="1835055" cy="32067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96465" y="1520245"/>
            <a:ext cx="3918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NOW?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356" y="3159082"/>
            <a:ext cx="2739400" cy="1072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E-scooters are already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Vendors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asking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4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14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6814" y="2991652"/>
            <a:ext cx="7390737" cy="1389517"/>
          </a:xfrm>
        </p:spPr>
        <p:txBody>
          <a:bodyPr numCol="2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Cleanliness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471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706" y="1750255"/>
            <a:ext cx="8671000" cy="4104213"/>
            <a:chOff x="264828" y="1577707"/>
            <a:chExt cx="8402984" cy="4448247"/>
          </a:xfrm>
        </p:grpSpPr>
        <p:sp>
          <p:nvSpPr>
            <p:cNvPr id="8" name="Freeform 7"/>
            <p:cNvSpPr/>
            <p:nvPr/>
          </p:nvSpPr>
          <p:spPr>
            <a:xfrm>
              <a:off x="264828" y="1883485"/>
              <a:ext cx="1576617" cy="626812"/>
            </a:xfrm>
            <a:custGeom>
              <a:avLst/>
              <a:gdLst>
                <a:gd name="connsiteX0" fmla="*/ 0 w 1138550"/>
                <a:gd name="connsiteY0" fmla="*/ 113855 h 1669807"/>
                <a:gd name="connsiteX1" fmla="*/ 113855 w 1138550"/>
                <a:gd name="connsiteY1" fmla="*/ 0 h 1669807"/>
                <a:gd name="connsiteX2" fmla="*/ 1024695 w 1138550"/>
                <a:gd name="connsiteY2" fmla="*/ 0 h 1669807"/>
                <a:gd name="connsiteX3" fmla="*/ 1138550 w 1138550"/>
                <a:gd name="connsiteY3" fmla="*/ 113855 h 1669807"/>
                <a:gd name="connsiteX4" fmla="*/ 1138550 w 1138550"/>
                <a:gd name="connsiteY4" fmla="*/ 1555952 h 1669807"/>
                <a:gd name="connsiteX5" fmla="*/ 1024695 w 1138550"/>
                <a:gd name="connsiteY5" fmla="*/ 1669807 h 1669807"/>
                <a:gd name="connsiteX6" fmla="*/ 113855 w 1138550"/>
                <a:gd name="connsiteY6" fmla="*/ 1669807 h 1669807"/>
                <a:gd name="connsiteX7" fmla="*/ 0 w 1138550"/>
                <a:gd name="connsiteY7" fmla="*/ 1555952 h 1669807"/>
                <a:gd name="connsiteX8" fmla="*/ 0 w 1138550"/>
                <a:gd name="connsiteY8" fmla="*/ 113855 h 166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50" h="1669807">
                  <a:moveTo>
                    <a:pt x="0" y="113855"/>
                  </a:moveTo>
                  <a:cubicBezTo>
                    <a:pt x="0" y="50975"/>
                    <a:pt x="50975" y="0"/>
                    <a:pt x="113855" y="0"/>
                  </a:cubicBezTo>
                  <a:lnTo>
                    <a:pt x="1024695" y="0"/>
                  </a:lnTo>
                  <a:cubicBezTo>
                    <a:pt x="1087575" y="0"/>
                    <a:pt x="1138550" y="50975"/>
                    <a:pt x="1138550" y="113855"/>
                  </a:cubicBezTo>
                  <a:lnTo>
                    <a:pt x="1138550" y="1555952"/>
                  </a:lnTo>
                  <a:cubicBezTo>
                    <a:pt x="1138550" y="1618832"/>
                    <a:pt x="1087575" y="1669807"/>
                    <a:pt x="1024695" y="1669807"/>
                  </a:cubicBezTo>
                  <a:lnTo>
                    <a:pt x="113855" y="1669807"/>
                  </a:lnTo>
                  <a:cubicBezTo>
                    <a:pt x="50975" y="1669807"/>
                    <a:pt x="0" y="1618832"/>
                    <a:pt x="0" y="1555952"/>
                  </a:cubicBezTo>
                  <a:lnTo>
                    <a:pt x="0" y="11385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632803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Fact Finding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34477" y="2577255"/>
              <a:ext cx="1696349" cy="3448699"/>
            </a:xfrm>
            <a:custGeom>
              <a:avLst/>
              <a:gdLst>
                <a:gd name="connsiteX0" fmla="*/ 0 w 1576618"/>
                <a:gd name="connsiteY0" fmla="*/ 157662 h 4104000"/>
                <a:gd name="connsiteX1" fmla="*/ 157662 w 1576618"/>
                <a:gd name="connsiteY1" fmla="*/ 0 h 4104000"/>
                <a:gd name="connsiteX2" fmla="*/ 1418956 w 1576618"/>
                <a:gd name="connsiteY2" fmla="*/ 0 h 4104000"/>
                <a:gd name="connsiteX3" fmla="*/ 1576618 w 1576618"/>
                <a:gd name="connsiteY3" fmla="*/ 157662 h 4104000"/>
                <a:gd name="connsiteX4" fmla="*/ 1576618 w 1576618"/>
                <a:gd name="connsiteY4" fmla="*/ 3946338 h 4104000"/>
                <a:gd name="connsiteX5" fmla="*/ 1418956 w 1576618"/>
                <a:gd name="connsiteY5" fmla="*/ 4104000 h 4104000"/>
                <a:gd name="connsiteX6" fmla="*/ 157662 w 1576618"/>
                <a:gd name="connsiteY6" fmla="*/ 4104000 h 4104000"/>
                <a:gd name="connsiteX7" fmla="*/ 0 w 1576618"/>
                <a:gd name="connsiteY7" fmla="*/ 3946338 h 4104000"/>
                <a:gd name="connsiteX8" fmla="*/ 0 w 1576618"/>
                <a:gd name="connsiteY8" fmla="*/ 157662 h 41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6618" h="4104000">
                  <a:moveTo>
                    <a:pt x="0" y="157662"/>
                  </a:moveTo>
                  <a:cubicBezTo>
                    <a:pt x="0" y="70588"/>
                    <a:pt x="70588" y="0"/>
                    <a:pt x="157662" y="0"/>
                  </a:cubicBezTo>
                  <a:lnTo>
                    <a:pt x="1418956" y="0"/>
                  </a:lnTo>
                  <a:cubicBezTo>
                    <a:pt x="1506030" y="0"/>
                    <a:pt x="1576618" y="70588"/>
                    <a:pt x="1576618" y="157662"/>
                  </a:cubicBezTo>
                  <a:lnTo>
                    <a:pt x="1576618" y="3946338"/>
                  </a:lnTo>
                  <a:cubicBezTo>
                    <a:pt x="1576618" y="4033412"/>
                    <a:pt x="1506030" y="4104000"/>
                    <a:pt x="1418956" y="4104000"/>
                  </a:cubicBezTo>
                  <a:lnTo>
                    <a:pt x="157662" y="4104000"/>
                  </a:lnTo>
                  <a:cubicBezTo>
                    <a:pt x="70588" y="4104000"/>
                    <a:pt x="0" y="4033412"/>
                    <a:pt x="0" y="3946338"/>
                  </a:cubicBezTo>
                  <a:lnTo>
                    <a:pt x="0" y="15766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970" tIns="159970" rIns="159970" bIns="159970" numCol="1" spcCol="1270" anchor="t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Collect info from potential e-scooter operators</a:t>
              </a:r>
            </a:p>
            <a:p>
              <a:pPr marL="0" marR="0" lvl="1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Conduct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outreach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18841" y="1914807"/>
              <a:ext cx="2443881" cy="1081269"/>
            </a:xfrm>
            <a:custGeom>
              <a:avLst/>
              <a:gdLst>
                <a:gd name="connsiteX0" fmla="*/ 0 w 2357550"/>
                <a:gd name="connsiteY0" fmla="*/ 235755 h 3287368"/>
                <a:gd name="connsiteX1" fmla="*/ 235755 w 2357550"/>
                <a:gd name="connsiteY1" fmla="*/ 0 h 3287368"/>
                <a:gd name="connsiteX2" fmla="*/ 2121795 w 2357550"/>
                <a:gd name="connsiteY2" fmla="*/ 0 h 3287368"/>
                <a:gd name="connsiteX3" fmla="*/ 2357550 w 2357550"/>
                <a:gd name="connsiteY3" fmla="*/ 235755 h 3287368"/>
                <a:gd name="connsiteX4" fmla="*/ 2357550 w 2357550"/>
                <a:gd name="connsiteY4" fmla="*/ 3051613 h 3287368"/>
                <a:gd name="connsiteX5" fmla="*/ 2121795 w 2357550"/>
                <a:gd name="connsiteY5" fmla="*/ 3287368 h 3287368"/>
                <a:gd name="connsiteX6" fmla="*/ 235755 w 2357550"/>
                <a:gd name="connsiteY6" fmla="*/ 3287368 h 3287368"/>
                <a:gd name="connsiteX7" fmla="*/ 0 w 2357550"/>
                <a:gd name="connsiteY7" fmla="*/ 3051613 h 3287368"/>
                <a:gd name="connsiteX8" fmla="*/ 0 w 2357550"/>
                <a:gd name="connsiteY8" fmla="*/ 235755 h 328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7550" h="3287368">
                  <a:moveTo>
                    <a:pt x="0" y="235755"/>
                  </a:moveTo>
                  <a:cubicBezTo>
                    <a:pt x="0" y="105551"/>
                    <a:pt x="105551" y="0"/>
                    <a:pt x="235755" y="0"/>
                  </a:cubicBezTo>
                  <a:lnTo>
                    <a:pt x="2121795" y="0"/>
                  </a:lnTo>
                  <a:cubicBezTo>
                    <a:pt x="2251999" y="0"/>
                    <a:pt x="2357550" y="105551"/>
                    <a:pt x="2357550" y="235755"/>
                  </a:cubicBezTo>
                  <a:lnTo>
                    <a:pt x="2357550" y="3051613"/>
                  </a:lnTo>
                  <a:cubicBezTo>
                    <a:pt x="2357550" y="3181817"/>
                    <a:pt x="2251999" y="3287368"/>
                    <a:pt x="2121795" y="3287368"/>
                  </a:cubicBezTo>
                  <a:lnTo>
                    <a:pt x="235755" y="3287368"/>
                  </a:lnTo>
                  <a:cubicBezTo>
                    <a:pt x="105551" y="3287368"/>
                    <a:pt x="0" y="3181817"/>
                    <a:pt x="0" y="3051613"/>
                  </a:cubicBezTo>
                  <a:lnTo>
                    <a:pt x="0" y="2357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171989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Recommendations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51079" y="2577255"/>
              <a:ext cx="2357549" cy="3448699"/>
            </a:xfrm>
            <a:custGeom>
              <a:avLst/>
              <a:gdLst>
                <a:gd name="connsiteX0" fmla="*/ 0 w 1589495"/>
                <a:gd name="connsiteY0" fmla="*/ 158950 h 4104000"/>
                <a:gd name="connsiteX1" fmla="*/ 158950 w 1589495"/>
                <a:gd name="connsiteY1" fmla="*/ 0 h 4104000"/>
                <a:gd name="connsiteX2" fmla="*/ 1430546 w 1589495"/>
                <a:gd name="connsiteY2" fmla="*/ 0 h 4104000"/>
                <a:gd name="connsiteX3" fmla="*/ 1589496 w 1589495"/>
                <a:gd name="connsiteY3" fmla="*/ 158950 h 4104000"/>
                <a:gd name="connsiteX4" fmla="*/ 1589495 w 1589495"/>
                <a:gd name="connsiteY4" fmla="*/ 3945051 h 4104000"/>
                <a:gd name="connsiteX5" fmla="*/ 1430545 w 1589495"/>
                <a:gd name="connsiteY5" fmla="*/ 4104001 h 4104000"/>
                <a:gd name="connsiteX6" fmla="*/ 158950 w 1589495"/>
                <a:gd name="connsiteY6" fmla="*/ 4104000 h 4104000"/>
                <a:gd name="connsiteX7" fmla="*/ 0 w 1589495"/>
                <a:gd name="connsiteY7" fmla="*/ 3945050 h 4104000"/>
                <a:gd name="connsiteX8" fmla="*/ 0 w 1589495"/>
                <a:gd name="connsiteY8" fmla="*/ 158950 h 41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9495" h="4104000">
                  <a:moveTo>
                    <a:pt x="0" y="158950"/>
                  </a:moveTo>
                  <a:cubicBezTo>
                    <a:pt x="0" y="71164"/>
                    <a:pt x="71164" y="0"/>
                    <a:pt x="158950" y="0"/>
                  </a:cubicBezTo>
                  <a:lnTo>
                    <a:pt x="1430546" y="0"/>
                  </a:lnTo>
                  <a:cubicBezTo>
                    <a:pt x="1518332" y="0"/>
                    <a:pt x="1589496" y="71164"/>
                    <a:pt x="1589496" y="158950"/>
                  </a:cubicBezTo>
                  <a:cubicBezTo>
                    <a:pt x="1589496" y="1420984"/>
                    <a:pt x="1589495" y="2683017"/>
                    <a:pt x="1589495" y="3945051"/>
                  </a:cubicBezTo>
                  <a:cubicBezTo>
                    <a:pt x="1589495" y="4032837"/>
                    <a:pt x="1518331" y="4104001"/>
                    <a:pt x="1430545" y="4104001"/>
                  </a:cubicBezTo>
                  <a:lnTo>
                    <a:pt x="158950" y="4104000"/>
                  </a:lnTo>
                  <a:cubicBezTo>
                    <a:pt x="71164" y="4104000"/>
                    <a:pt x="0" y="4032836"/>
                    <a:pt x="0" y="3945050"/>
                  </a:cubicBezTo>
                  <a:lnTo>
                    <a:pt x="0" y="15895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347" tIns="160347" rIns="160347" bIns="160347" numCol="1" spcCol="1270" anchor="t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Develop program criteria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Identify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code changes needed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roles and resource needs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61156" y="1577707"/>
              <a:ext cx="1489121" cy="1123663"/>
            </a:xfrm>
            <a:custGeom>
              <a:avLst/>
              <a:gdLst>
                <a:gd name="connsiteX0" fmla="*/ 0 w 1489121"/>
                <a:gd name="connsiteY0" fmla="*/ 104467 h 1044666"/>
                <a:gd name="connsiteX1" fmla="*/ 104467 w 1489121"/>
                <a:gd name="connsiteY1" fmla="*/ 0 h 1044666"/>
                <a:gd name="connsiteX2" fmla="*/ 1384654 w 1489121"/>
                <a:gd name="connsiteY2" fmla="*/ 0 h 1044666"/>
                <a:gd name="connsiteX3" fmla="*/ 1489121 w 1489121"/>
                <a:gd name="connsiteY3" fmla="*/ 104467 h 1044666"/>
                <a:gd name="connsiteX4" fmla="*/ 1489121 w 1489121"/>
                <a:gd name="connsiteY4" fmla="*/ 940199 h 1044666"/>
                <a:gd name="connsiteX5" fmla="*/ 1384654 w 1489121"/>
                <a:gd name="connsiteY5" fmla="*/ 1044666 h 1044666"/>
                <a:gd name="connsiteX6" fmla="*/ 104467 w 1489121"/>
                <a:gd name="connsiteY6" fmla="*/ 1044666 h 1044666"/>
                <a:gd name="connsiteX7" fmla="*/ 0 w 1489121"/>
                <a:gd name="connsiteY7" fmla="*/ 940199 h 1044666"/>
                <a:gd name="connsiteX8" fmla="*/ 0 w 1489121"/>
                <a:gd name="connsiteY8" fmla="*/ 104467 h 10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121" h="1044666">
                  <a:moveTo>
                    <a:pt x="0" y="104467"/>
                  </a:moveTo>
                  <a:cubicBezTo>
                    <a:pt x="0" y="46771"/>
                    <a:pt x="46771" y="0"/>
                    <a:pt x="104467" y="0"/>
                  </a:cubicBezTo>
                  <a:lnTo>
                    <a:pt x="1384654" y="0"/>
                  </a:lnTo>
                  <a:cubicBezTo>
                    <a:pt x="1442350" y="0"/>
                    <a:pt x="1489121" y="46771"/>
                    <a:pt x="1489121" y="104467"/>
                  </a:cubicBezTo>
                  <a:lnTo>
                    <a:pt x="1489121" y="940199"/>
                  </a:lnTo>
                  <a:cubicBezTo>
                    <a:pt x="1489121" y="997895"/>
                    <a:pt x="1442350" y="1044666"/>
                    <a:pt x="1384654" y="1044666"/>
                  </a:cubicBezTo>
                  <a:lnTo>
                    <a:pt x="104467" y="1044666"/>
                  </a:lnTo>
                  <a:cubicBezTo>
                    <a:pt x="46771" y="1044666"/>
                    <a:pt x="0" y="997895"/>
                    <a:pt x="0" y="940199"/>
                  </a:cubicBezTo>
                  <a:lnTo>
                    <a:pt x="0" y="104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424422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Determine Pilot Program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99719" y="2577255"/>
              <a:ext cx="1419407" cy="3448699"/>
            </a:xfrm>
            <a:custGeom>
              <a:avLst/>
              <a:gdLst>
                <a:gd name="connsiteX0" fmla="*/ 0 w 1419407"/>
                <a:gd name="connsiteY0" fmla="*/ 141941 h 4104000"/>
                <a:gd name="connsiteX1" fmla="*/ 141941 w 1419407"/>
                <a:gd name="connsiteY1" fmla="*/ 0 h 4104000"/>
                <a:gd name="connsiteX2" fmla="*/ 1277466 w 1419407"/>
                <a:gd name="connsiteY2" fmla="*/ 0 h 4104000"/>
                <a:gd name="connsiteX3" fmla="*/ 1419407 w 1419407"/>
                <a:gd name="connsiteY3" fmla="*/ 141941 h 4104000"/>
                <a:gd name="connsiteX4" fmla="*/ 1419407 w 1419407"/>
                <a:gd name="connsiteY4" fmla="*/ 3962059 h 4104000"/>
                <a:gd name="connsiteX5" fmla="*/ 1277466 w 1419407"/>
                <a:gd name="connsiteY5" fmla="*/ 4104000 h 4104000"/>
                <a:gd name="connsiteX6" fmla="*/ 141941 w 1419407"/>
                <a:gd name="connsiteY6" fmla="*/ 4104000 h 4104000"/>
                <a:gd name="connsiteX7" fmla="*/ 0 w 1419407"/>
                <a:gd name="connsiteY7" fmla="*/ 3962059 h 4104000"/>
                <a:gd name="connsiteX8" fmla="*/ 0 w 1419407"/>
                <a:gd name="connsiteY8" fmla="*/ 141941 h 41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407" h="4104000">
                  <a:moveTo>
                    <a:pt x="0" y="141941"/>
                  </a:moveTo>
                  <a:cubicBezTo>
                    <a:pt x="0" y="63549"/>
                    <a:pt x="63549" y="0"/>
                    <a:pt x="141941" y="0"/>
                  </a:cubicBezTo>
                  <a:lnTo>
                    <a:pt x="1277466" y="0"/>
                  </a:lnTo>
                  <a:cubicBezTo>
                    <a:pt x="1355858" y="0"/>
                    <a:pt x="1419407" y="63549"/>
                    <a:pt x="1419407" y="141941"/>
                  </a:cubicBezTo>
                  <a:lnTo>
                    <a:pt x="1419407" y="3962059"/>
                  </a:lnTo>
                  <a:cubicBezTo>
                    <a:pt x="1419407" y="4040451"/>
                    <a:pt x="1355858" y="4104000"/>
                    <a:pt x="1277466" y="4104000"/>
                  </a:cubicBezTo>
                  <a:lnTo>
                    <a:pt x="141941" y="4104000"/>
                  </a:lnTo>
                  <a:cubicBezTo>
                    <a:pt x="63549" y="4104000"/>
                    <a:pt x="0" y="4040451"/>
                    <a:pt x="0" y="3962059"/>
                  </a:cubicBezTo>
                  <a:lnTo>
                    <a:pt x="0" y="14194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365" tIns="155365" rIns="155365" bIns="155365" numCol="1" spcCol="1270" anchor="t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Make code changes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Issue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Request for Proposals (RFP)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Issue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Permits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054442" y="2052427"/>
              <a:ext cx="1613370" cy="744197"/>
            </a:xfrm>
            <a:custGeom>
              <a:avLst/>
              <a:gdLst>
                <a:gd name="connsiteX0" fmla="*/ 0 w 1138550"/>
                <a:gd name="connsiteY0" fmla="*/ 93389 h 933890"/>
                <a:gd name="connsiteX1" fmla="*/ 93389 w 1138550"/>
                <a:gd name="connsiteY1" fmla="*/ 0 h 933890"/>
                <a:gd name="connsiteX2" fmla="*/ 1045161 w 1138550"/>
                <a:gd name="connsiteY2" fmla="*/ 0 h 933890"/>
                <a:gd name="connsiteX3" fmla="*/ 1138550 w 1138550"/>
                <a:gd name="connsiteY3" fmla="*/ 93389 h 933890"/>
                <a:gd name="connsiteX4" fmla="*/ 1138550 w 1138550"/>
                <a:gd name="connsiteY4" fmla="*/ 840501 h 933890"/>
                <a:gd name="connsiteX5" fmla="*/ 1045161 w 1138550"/>
                <a:gd name="connsiteY5" fmla="*/ 933890 h 933890"/>
                <a:gd name="connsiteX6" fmla="*/ 93389 w 1138550"/>
                <a:gd name="connsiteY6" fmla="*/ 933890 h 933890"/>
                <a:gd name="connsiteX7" fmla="*/ 0 w 1138550"/>
                <a:gd name="connsiteY7" fmla="*/ 840501 h 933890"/>
                <a:gd name="connsiteX8" fmla="*/ 0 w 1138550"/>
                <a:gd name="connsiteY8" fmla="*/ 93389 h 93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8550" h="933890">
                  <a:moveTo>
                    <a:pt x="0" y="93389"/>
                  </a:moveTo>
                  <a:cubicBezTo>
                    <a:pt x="0" y="41812"/>
                    <a:pt x="41812" y="0"/>
                    <a:pt x="93389" y="0"/>
                  </a:cubicBezTo>
                  <a:lnTo>
                    <a:pt x="1045161" y="0"/>
                  </a:lnTo>
                  <a:cubicBezTo>
                    <a:pt x="1096738" y="0"/>
                    <a:pt x="1138550" y="41812"/>
                    <a:pt x="1138550" y="93389"/>
                  </a:cubicBezTo>
                  <a:lnTo>
                    <a:pt x="1138550" y="840501"/>
                  </a:lnTo>
                  <a:cubicBezTo>
                    <a:pt x="1138550" y="892078"/>
                    <a:pt x="1096738" y="933890"/>
                    <a:pt x="1045161" y="933890"/>
                  </a:cubicBezTo>
                  <a:lnTo>
                    <a:pt x="93389" y="933890"/>
                  </a:lnTo>
                  <a:cubicBezTo>
                    <a:pt x="41812" y="933890"/>
                    <a:pt x="0" y="892078"/>
                    <a:pt x="0" y="840501"/>
                  </a:cubicBezTo>
                  <a:lnTo>
                    <a:pt x="0" y="93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387497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56124" y="2577255"/>
              <a:ext cx="1493073" cy="3448699"/>
            </a:xfrm>
            <a:custGeom>
              <a:avLst/>
              <a:gdLst>
                <a:gd name="connsiteX0" fmla="*/ 0 w 1419407"/>
                <a:gd name="connsiteY0" fmla="*/ 141941 h 4104000"/>
                <a:gd name="connsiteX1" fmla="*/ 141941 w 1419407"/>
                <a:gd name="connsiteY1" fmla="*/ 0 h 4104000"/>
                <a:gd name="connsiteX2" fmla="*/ 1277466 w 1419407"/>
                <a:gd name="connsiteY2" fmla="*/ 0 h 4104000"/>
                <a:gd name="connsiteX3" fmla="*/ 1419407 w 1419407"/>
                <a:gd name="connsiteY3" fmla="*/ 141941 h 4104000"/>
                <a:gd name="connsiteX4" fmla="*/ 1419407 w 1419407"/>
                <a:gd name="connsiteY4" fmla="*/ 3962059 h 4104000"/>
                <a:gd name="connsiteX5" fmla="*/ 1277466 w 1419407"/>
                <a:gd name="connsiteY5" fmla="*/ 4104000 h 4104000"/>
                <a:gd name="connsiteX6" fmla="*/ 141941 w 1419407"/>
                <a:gd name="connsiteY6" fmla="*/ 4104000 h 4104000"/>
                <a:gd name="connsiteX7" fmla="*/ 0 w 1419407"/>
                <a:gd name="connsiteY7" fmla="*/ 3962059 h 4104000"/>
                <a:gd name="connsiteX8" fmla="*/ 0 w 1419407"/>
                <a:gd name="connsiteY8" fmla="*/ 141941 h 41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407" h="4104000">
                  <a:moveTo>
                    <a:pt x="0" y="141941"/>
                  </a:moveTo>
                  <a:cubicBezTo>
                    <a:pt x="0" y="63549"/>
                    <a:pt x="63549" y="0"/>
                    <a:pt x="141941" y="0"/>
                  </a:cubicBezTo>
                  <a:lnTo>
                    <a:pt x="1277466" y="0"/>
                  </a:lnTo>
                  <a:cubicBezTo>
                    <a:pt x="1355858" y="0"/>
                    <a:pt x="1419407" y="63549"/>
                    <a:pt x="1419407" y="141941"/>
                  </a:cubicBezTo>
                  <a:lnTo>
                    <a:pt x="1419407" y="3962059"/>
                  </a:lnTo>
                  <a:cubicBezTo>
                    <a:pt x="1419407" y="4040451"/>
                    <a:pt x="1355858" y="4104000"/>
                    <a:pt x="1277466" y="4104000"/>
                  </a:cubicBezTo>
                  <a:lnTo>
                    <a:pt x="141941" y="4104000"/>
                  </a:lnTo>
                  <a:cubicBezTo>
                    <a:pt x="63549" y="4104000"/>
                    <a:pt x="0" y="4040451"/>
                    <a:pt x="0" y="3962059"/>
                  </a:cubicBezTo>
                  <a:lnTo>
                    <a:pt x="0" y="141941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365" tIns="155365" rIns="155365" bIns="155365" numCol="1" spcCol="1270" anchor="t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Enforce permit regulations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Customer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service</a:t>
              </a: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Collect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data and evaluate </a:t>
              </a:r>
            </a:p>
          </p:txBody>
        </p:sp>
      </p:grp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4881018" y="1978696"/>
            <a:ext cx="0" cy="420548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510425" y="349461"/>
            <a:ext cx="738664" cy="2436403"/>
          </a:xfrm>
          <a:prstGeom prst="rect">
            <a:avLst/>
          </a:prstGeom>
          <a:noFill/>
          <a:ln w="28575">
            <a:noFill/>
          </a:ln>
        </p:spPr>
        <p:txBody>
          <a:bodyPr vert="vert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Decision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</a:t>
            </a:r>
          </a:p>
        </p:txBody>
      </p:sp>
      <p:sp>
        <p:nvSpPr>
          <p:cNvPr id="21" name="Freeform 20"/>
          <p:cNvSpPr/>
          <p:nvPr/>
        </p:nvSpPr>
        <p:spPr>
          <a:xfrm rot="21535520">
            <a:off x="1792217" y="2221900"/>
            <a:ext cx="369470" cy="283189"/>
          </a:xfrm>
          <a:custGeom>
            <a:avLst/>
            <a:gdLst>
              <a:gd name="connsiteX0" fmla="*/ 0 w 347000"/>
              <a:gd name="connsiteY0" fmla="*/ 56638 h 283189"/>
              <a:gd name="connsiteX1" fmla="*/ 205406 w 347000"/>
              <a:gd name="connsiteY1" fmla="*/ 56638 h 283189"/>
              <a:gd name="connsiteX2" fmla="*/ 205406 w 347000"/>
              <a:gd name="connsiteY2" fmla="*/ 0 h 283189"/>
              <a:gd name="connsiteX3" fmla="*/ 347000 w 347000"/>
              <a:gd name="connsiteY3" fmla="*/ 141595 h 283189"/>
              <a:gd name="connsiteX4" fmla="*/ 205406 w 347000"/>
              <a:gd name="connsiteY4" fmla="*/ 283189 h 283189"/>
              <a:gd name="connsiteX5" fmla="*/ 205406 w 347000"/>
              <a:gd name="connsiteY5" fmla="*/ 226551 h 283189"/>
              <a:gd name="connsiteX6" fmla="*/ 0 w 347000"/>
              <a:gd name="connsiteY6" fmla="*/ 226551 h 283189"/>
              <a:gd name="connsiteX7" fmla="*/ 0 w 347000"/>
              <a:gd name="connsiteY7" fmla="*/ 56638 h 2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000" h="283189">
                <a:moveTo>
                  <a:pt x="0" y="56638"/>
                </a:moveTo>
                <a:lnTo>
                  <a:pt x="205406" y="56638"/>
                </a:lnTo>
                <a:lnTo>
                  <a:pt x="205406" y="0"/>
                </a:lnTo>
                <a:lnTo>
                  <a:pt x="347000" y="141595"/>
                </a:lnTo>
                <a:lnTo>
                  <a:pt x="205406" y="283189"/>
                </a:lnTo>
                <a:lnTo>
                  <a:pt x="205406" y="226551"/>
                </a:lnTo>
                <a:lnTo>
                  <a:pt x="0" y="226551"/>
                </a:lnTo>
                <a:lnTo>
                  <a:pt x="0" y="5663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6638" rIns="84957" bIns="56637" numCol="1" spcCol="1270" anchor="ctr" anchorCtr="0">
            <a:noAutofit/>
          </a:bodyPr>
          <a:lstStyle/>
          <a:p>
            <a:pPr marL="0" marR="0" lvl="0" indent="0" algn="ctr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21535520">
            <a:off x="6708218" y="2324088"/>
            <a:ext cx="369470" cy="283189"/>
          </a:xfrm>
          <a:custGeom>
            <a:avLst/>
            <a:gdLst>
              <a:gd name="connsiteX0" fmla="*/ 0 w 347000"/>
              <a:gd name="connsiteY0" fmla="*/ 56638 h 283189"/>
              <a:gd name="connsiteX1" fmla="*/ 205406 w 347000"/>
              <a:gd name="connsiteY1" fmla="*/ 56638 h 283189"/>
              <a:gd name="connsiteX2" fmla="*/ 205406 w 347000"/>
              <a:gd name="connsiteY2" fmla="*/ 0 h 283189"/>
              <a:gd name="connsiteX3" fmla="*/ 347000 w 347000"/>
              <a:gd name="connsiteY3" fmla="*/ 141595 h 283189"/>
              <a:gd name="connsiteX4" fmla="*/ 205406 w 347000"/>
              <a:gd name="connsiteY4" fmla="*/ 283189 h 283189"/>
              <a:gd name="connsiteX5" fmla="*/ 205406 w 347000"/>
              <a:gd name="connsiteY5" fmla="*/ 226551 h 283189"/>
              <a:gd name="connsiteX6" fmla="*/ 0 w 347000"/>
              <a:gd name="connsiteY6" fmla="*/ 226551 h 283189"/>
              <a:gd name="connsiteX7" fmla="*/ 0 w 347000"/>
              <a:gd name="connsiteY7" fmla="*/ 56638 h 28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000" h="283189">
                <a:moveTo>
                  <a:pt x="0" y="56638"/>
                </a:moveTo>
                <a:lnTo>
                  <a:pt x="205406" y="56638"/>
                </a:lnTo>
                <a:lnTo>
                  <a:pt x="205406" y="0"/>
                </a:lnTo>
                <a:lnTo>
                  <a:pt x="347000" y="141595"/>
                </a:lnTo>
                <a:lnTo>
                  <a:pt x="205406" y="283189"/>
                </a:lnTo>
                <a:lnTo>
                  <a:pt x="205406" y="226551"/>
                </a:lnTo>
                <a:lnTo>
                  <a:pt x="0" y="226551"/>
                </a:lnTo>
                <a:lnTo>
                  <a:pt x="0" y="5663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6638" rIns="84957" bIns="56637" numCol="1" spcCol="1270" anchor="ctr" anchorCtr="0">
            <a:noAutofit/>
          </a:bodyPr>
          <a:lstStyle/>
          <a:p>
            <a:pPr marL="0" marR="0" lvl="0" indent="0" algn="ctr" defTabSz="177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5204" y="9281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09873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143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KEY STAKEHOLDER MEETINGS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6814" y="2991652"/>
            <a:ext cx="7390737" cy="1747325"/>
          </a:xfrm>
        </p:spPr>
        <p:txBody>
          <a:bodyPr numCol="2">
            <a:noAutofit/>
          </a:bodyPr>
          <a:lstStyle/>
          <a:p>
            <a:r>
              <a:rPr lang="en-US" sz="2400" dirty="0" smtClean="0"/>
              <a:t>Businesses</a:t>
            </a:r>
          </a:p>
          <a:p>
            <a:r>
              <a:rPr lang="en-US" sz="2400" dirty="0" smtClean="0"/>
              <a:t>Neighborhood Associations</a:t>
            </a:r>
            <a:endParaRPr lang="en-US" sz="2400" dirty="0"/>
          </a:p>
          <a:p>
            <a:r>
              <a:rPr lang="en-US" sz="2400" dirty="0"/>
              <a:t>Public safety</a:t>
            </a:r>
          </a:p>
          <a:p>
            <a:r>
              <a:rPr lang="en-US" sz="2400" dirty="0"/>
              <a:t>Economic development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Public health advocates</a:t>
            </a:r>
          </a:p>
          <a:p>
            <a:r>
              <a:rPr lang="en-US" sz="2400" dirty="0" smtClean="0"/>
              <a:t>AARP</a:t>
            </a:r>
            <a:endParaRPr lang="en-US" sz="2400" dirty="0"/>
          </a:p>
          <a:p>
            <a:r>
              <a:rPr lang="en-US" sz="2400" dirty="0"/>
              <a:t>Disability community </a:t>
            </a:r>
            <a:r>
              <a:rPr lang="en-US" sz="2400" dirty="0" smtClean="0"/>
              <a:t>advocates</a:t>
            </a:r>
          </a:p>
          <a:p>
            <a:r>
              <a:rPr lang="en-US" sz="2400" dirty="0" smtClean="0"/>
              <a:t>Public meeting(s)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79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70060"/>
            <a:ext cx="7772400" cy="5526156"/>
          </a:xfrm>
        </p:spPr>
        <p:txBody>
          <a:bodyPr anchor="ctr">
            <a:normAutofit/>
          </a:bodyPr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b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b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210</Words>
  <Application>Microsoft Office PowerPoint</Application>
  <PresentationFormat>On-screen Show (4:3)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WHY E-SCOOTERS? </vt:lpstr>
      <vt:lpstr>VALUES</vt:lpstr>
      <vt:lpstr>Process</vt:lpstr>
      <vt:lpstr>KEY STAKEHOLDER MEETINGS</vt:lpstr>
      <vt:lpstr>Feedback  and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Collective</dc:creator>
  <cp:lastModifiedBy>Montoya, Luis</cp:lastModifiedBy>
  <cp:revision>63</cp:revision>
  <dcterms:created xsi:type="dcterms:W3CDTF">2019-09-06T17:40:27Z</dcterms:created>
  <dcterms:modified xsi:type="dcterms:W3CDTF">2019-11-29T19:09:50Z</dcterms:modified>
</cp:coreProperties>
</file>