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71" r:id="rId6"/>
    <p:sldMasterId id="2147483692" r:id="rId7"/>
    <p:sldMasterId id="2147483696" r:id="rId8"/>
    <p:sldMasterId id="2147483704" r:id="rId9"/>
    <p:sldMasterId id="2147483710" r:id="rId10"/>
    <p:sldMasterId id="2147483713" r:id="rId11"/>
    <p:sldMasterId id="2147483719" r:id="rId12"/>
    <p:sldMasterId id="2147483724" r:id="rId13"/>
    <p:sldMasterId id="2147483728" r:id="rId14"/>
    <p:sldMasterId id="2147483733" r:id="rId15"/>
    <p:sldMasterId id="2147483738" r:id="rId16"/>
    <p:sldMasterId id="2147483743" r:id="rId17"/>
    <p:sldMasterId id="2147483746" r:id="rId18"/>
    <p:sldMasterId id="2147483754" r:id="rId19"/>
  </p:sldMasterIdLst>
  <p:notesMasterIdLst>
    <p:notesMasterId r:id="rId33"/>
  </p:notesMasterIdLst>
  <p:handoutMasterIdLst>
    <p:handoutMasterId r:id="rId34"/>
  </p:handoutMasterIdLst>
  <p:sldIdLst>
    <p:sldId id="264" r:id="rId20"/>
    <p:sldId id="390" r:id="rId21"/>
    <p:sldId id="391" r:id="rId22"/>
    <p:sldId id="392" r:id="rId23"/>
    <p:sldId id="393" r:id="rId24"/>
    <p:sldId id="394" r:id="rId25"/>
    <p:sldId id="395" r:id="rId26"/>
    <p:sldId id="380" r:id="rId27"/>
    <p:sldId id="386" r:id="rId28"/>
    <p:sldId id="387" r:id="rId29"/>
    <p:sldId id="389" r:id="rId30"/>
    <p:sldId id="396" r:id="rId31"/>
    <p:sldId id="312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67" autoAdjust="0"/>
    <p:restoredTop sz="90295" autoAdjust="0"/>
  </p:normalViewPr>
  <p:slideViewPr>
    <p:cSldViewPr snapToGrid="0">
      <p:cViewPr varScale="1">
        <p:scale>
          <a:sx n="102" d="100"/>
          <a:sy n="102" d="100"/>
        </p:scale>
        <p:origin x="132" y="390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2D4F2-E345-43C0-AB85-40038E75DFC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5B28E-A65C-4A87-989A-461998CB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AEF0B-8D60-4AE1-AAED-07020927CEC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5602-419E-49A2-8A6F-4BF1FEB1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Good evening,</a:t>
            </a:r>
            <a:r>
              <a:rPr lang="en-US" sz="1600" baseline="0" dirty="0" smtClean="0"/>
              <a:t> thank you for your time tonight for us to share some updates from DART, especially as it relates to some major service changes the Commission is considering for fall 2019.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5602-419E-49A2-8A6F-4BF1FEB1F7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3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6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59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C46B2-2CC5-498A-B56E-31FF34F3C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7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24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18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0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Header – Century Gothic, 32 pt., 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92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01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16000" y="2514600"/>
            <a:ext cx="10566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87845" y="2537552"/>
            <a:ext cx="10566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029200"/>
            <a:ext cx="5356645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200000"/>
              </a:lnSpc>
              <a:defRPr sz="1200"/>
            </a:lvl1pPr>
          </a:lstStyle>
          <a:p>
            <a:pPr lvl="0"/>
            <a:r>
              <a:rPr lang="en-US" dirty="0" smtClean="0"/>
              <a:t>Clicks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1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5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1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41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029200"/>
            <a:ext cx="5356645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200000"/>
              </a:lnSpc>
              <a:defRPr sz="1200"/>
            </a:lvl1pPr>
          </a:lstStyle>
          <a:p>
            <a:pPr lvl="0"/>
            <a:r>
              <a:rPr lang="en-US" dirty="0" smtClean="0"/>
              <a:t>Clicks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11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2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029200"/>
            <a:ext cx="5356645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200000"/>
              </a:lnSpc>
              <a:defRPr sz="1200"/>
            </a:lvl1pPr>
          </a:lstStyle>
          <a:p>
            <a:pPr lvl="0"/>
            <a:r>
              <a:rPr lang="en-US" dirty="0" smtClean="0"/>
              <a:t>Clicks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40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8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9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7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11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1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18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0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4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03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3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5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9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0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029200"/>
            <a:ext cx="5356645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200000"/>
              </a:lnSpc>
              <a:defRPr sz="1200"/>
            </a:lvl1pPr>
          </a:lstStyle>
          <a:p>
            <a:pPr lvl="0"/>
            <a:r>
              <a:rPr lang="en-US" dirty="0" smtClean="0"/>
              <a:t>Clicks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35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94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8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0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257175" indent="-257175">
              <a:buSzPct val="50000"/>
              <a:buFont typeface="Wingdings 3" panose="05040102010807070707" pitchFamily="18" charset="2"/>
              <a:buChar char=""/>
              <a:defRPr sz="1800">
                <a:latin typeface="Century Gothic" panose="020B0502020202020204" pitchFamily="34" charset="0"/>
              </a:defRPr>
            </a:lvl1pPr>
            <a:lvl2pPr marL="557213" indent="-214313">
              <a:buSzPct val="50000"/>
              <a:buFont typeface="Wingdings 3" panose="05040102010807070707" pitchFamily="18" charset="2"/>
              <a:buChar char=""/>
              <a:defRPr sz="1800">
                <a:latin typeface="Century Gothic" panose="020B0502020202020204" pitchFamily="34" charset="0"/>
              </a:defRPr>
            </a:lvl2pPr>
            <a:lvl3pPr marL="857250" indent="-171450">
              <a:buSzPct val="80000"/>
              <a:buFont typeface="Century Gothic" panose="020B0502020202020204" pitchFamily="34" charset="0"/>
              <a:buChar char="•"/>
              <a:defRPr sz="1800">
                <a:latin typeface="Century Gothic" panose="020B0502020202020204" pitchFamily="34" charset="0"/>
              </a:defRPr>
            </a:lvl3pPr>
            <a:lvl4pPr marL="1200150" indent="-171450">
              <a:buSzPct val="80000"/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4pPr>
            <a:lvl5pPr marL="1543050" indent="-171450">
              <a:buSzPct val="50000"/>
              <a:buFont typeface="Wingdings 3" panose="05040102010807070707" pitchFamily="18" charset="2"/>
              <a:buChar char="u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0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latin typeface="Century Gothic" panose="020B0502020202020204" pitchFamily="34" charset="0"/>
              </a:defRPr>
            </a:lvl1pPr>
            <a:lvl2pPr>
              <a:defRPr sz="1800">
                <a:latin typeface="Futura-Normal" pitchFamily="2" charset="0"/>
              </a:defRPr>
            </a:lvl2pPr>
            <a:lvl3pPr>
              <a:defRPr sz="1500">
                <a:latin typeface="Futura-Normal" pitchFamily="2" charset="0"/>
              </a:defRPr>
            </a:lvl3pPr>
            <a:lvl4pPr>
              <a:defRPr sz="1350">
                <a:latin typeface="Futura-Normal" pitchFamily="2" charset="0"/>
              </a:defRPr>
            </a:lvl4pPr>
            <a:lvl5pPr>
              <a:defRPr sz="1350">
                <a:latin typeface="Futura-Normal" pitchFamily="2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1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latin typeface="Century Gothic" panose="020B0502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04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75">
                <a:latin typeface="Century Gothic" panose="020B0502020202020204" pitchFamily="34" charset="0"/>
              </a:defRPr>
            </a:lvl1pPr>
            <a:lvl2pPr>
              <a:defRPr sz="1350">
                <a:latin typeface="Futura-Normal" pitchFamily="2" charset="0"/>
              </a:defRPr>
            </a:lvl2pPr>
            <a:lvl3pPr>
              <a:defRPr sz="1125">
                <a:latin typeface="Futura-Normal" pitchFamily="2" charset="0"/>
              </a:defRPr>
            </a:lvl3pPr>
            <a:lvl4pPr>
              <a:defRPr sz="1013">
                <a:latin typeface="Futura-Normal" pitchFamily="2" charset="0"/>
              </a:defRPr>
            </a:lvl4pPr>
            <a:lvl5pPr>
              <a:defRPr sz="1013">
                <a:latin typeface="Futura-Normal" pitchFamily="2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7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2025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257175" indent="-257175">
              <a:buSzPct val="50000"/>
              <a:buFont typeface="Wingdings 3" panose="05040102010807070707" pitchFamily="18" charset="2"/>
              <a:buChar char=""/>
              <a:defRPr sz="1800">
                <a:latin typeface="Century Gothic" panose="020B0502020202020204" pitchFamily="34" charset="0"/>
              </a:defRPr>
            </a:lvl1pPr>
            <a:lvl2pPr marL="557213" indent="-214313">
              <a:buSzPct val="50000"/>
              <a:buFont typeface="Wingdings 3" panose="05040102010807070707" pitchFamily="18" charset="2"/>
              <a:buChar char=""/>
              <a:defRPr sz="1800">
                <a:latin typeface="Century Gothic" panose="020B0502020202020204" pitchFamily="34" charset="0"/>
              </a:defRPr>
            </a:lvl2pPr>
            <a:lvl3pPr marL="857250" indent="-171450">
              <a:buSzPct val="80000"/>
              <a:buFont typeface="Century Gothic" panose="020B0502020202020204" pitchFamily="34" charset="0"/>
              <a:buChar char="•"/>
              <a:defRPr sz="1800">
                <a:latin typeface="Century Gothic" panose="020B0502020202020204" pitchFamily="34" charset="0"/>
              </a:defRPr>
            </a:lvl3pPr>
            <a:lvl4pPr marL="1200150" indent="-171450">
              <a:buSzPct val="80000"/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4pPr>
            <a:lvl5pPr marL="1543050" indent="-171450">
              <a:buSzPct val="50000"/>
              <a:buFont typeface="Wingdings 3" panose="05040102010807070707" pitchFamily="18" charset="2"/>
              <a:buChar char="u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409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latin typeface="Century Gothic" panose="020B0502020202020204" pitchFamily="34" charset="0"/>
              </a:defRPr>
            </a:lvl1pPr>
            <a:lvl2pPr>
              <a:defRPr sz="1800">
                <a:latin typeface="Futura-Normal" pitchFamily="2" charset="0"/>
              </a:defRPr>
            </a:lvl2pPr>
            <a:lvl3pPr>
              <a:defRPr sz="1500">
                <a:latin typeface="Futura-Normal" pitchFamily="2" charset="0"/>
              </a:defRPr>
            </a:lvl3pPr>
            <a:lvl4pPr>
              <a:defRPr sz="1350">
                <a:latin typeface="Futura-Normal" pitchFamily="2" charset="0"/>
              </a:defRPr>
            </a:lvl4pPr>
            <a:lvl5pPr>
              <a:defRPr sz="1350">
                <a:latin typeface="Futura-Normal" pitchFamily="2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insert 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53435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latin typeface="Century Gothic" panose="020B0502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84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6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225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29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225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58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029200"/>
            <a:ext cx="5356645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200000"/>
              </a:lnSpc>
              <a:defRPr sz="675"/>
            </a:lvl1pPr>
          </a:lstStyle>
          <a:p>
            <a:pPr lvl="0"/>
            <a:r>
              <a:rPr lang="en-US" dirty="0" smtClean="0"/>
              <a:t>Clicks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19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5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2025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192881" indent="-192881">
              <a:buSzPct val="50000"/>
              <a:buFont typeface="Wingdings 3" panose="05040102010807070707" pitchFamily="18" charset="2"/>
              <a:buChar char=""/>
              <a:defRPr sz="1350">
                <a:latin typeface="Century Gothic" panose="020B0502020202020204" pitchFamily="34" charset="0"/>
              </a:defRPr>
            </a:lvl1pPr>
            <a:lvl2pPr marL="417910" indent="-160735">
              <a:buSzPct val="50000"/>
              <a:buFont typeface="Wingdings 3" panose="05040102010807070707" pitchFamily="18" charset="2"/>
              <a:buChar char=""/>
              <a:defRPr sz="1350">
                <a:latin typeface="Century Gothic" panose="020B0502020202020204" pitchFamily="34" charset="0"/>
              </a:defRPr>
            </a:lvl2pPr>
            <a:lvl3pPr marL="642938" indent="-128588">
              <a:buSzPct val="80000"/>
              <a:buFont typeface="Century Gothic" panose="020B0502020202020204" pitchFamily="34" charset="0"/>
              <a:buChar char="•"/>
              <a:defRPr sz="1350">
                <a:latin typeface="Century Gothic" panose="020B0502020202020204" pitchFamily="34" charset="0"/>
              </a:defRPr>
            </a:lvl3pPr>
            <a:lvl4pPr marL="900113" indent="-128588">
              <a:buSzPct val="80000"/>
              <a:buFont typeface="Century Gothic" panose="020B0502020202020204" pitchFamily="34" charset="0"/>
              <a:buChar char="–"/>
              <a:defRPr sz="1350">
                <a:latin typeface="Century Gothic" panose="020B0502020202020204" pitchFamily="34" charset="0"/>
              </a:defRPr>
            </a:lvl4pPr>
            <a:lvl5pPr marL="1157288" indent="-128588">
              <a:buSzPct val="50000"/>
              <a:buFont typeface="Wingdings 3" panose="05040102010807070707" pitchFamily="18" charset="2"/>
              <a:buChar char="u"/>
              <a:defRPr sz="135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5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75">
                <a:latin typeface="Century Gothic" panose="020B0502020202020204" pitchFamily="34" charset="0"/>
              </a:defRPr>
            </a:lvl1pPr>
            <a:lvl2pPr>
              <a:defRPr sz="1350">
                <a:latin typeface="Futura-Normal" pitchFamily="2" charset="0"/>
              </a:defRPr>
            </a:lvl2pPr>
            <a:lvl3pPr>
              <a:defRPr sz="1125">
                <a:latin typeface="Futura-Normal" pitchFamily="2" charset="0"/>
              </a:defRPr>
            </a:lvl3pPr>
            <a:lvl4pPr>
              <a:defRPr sz="1013">
                <a:latin typeface="Futura-Normal" pitchFamily="2" charset="0"/>
              </a:defRPr>
            </a:lvl4pPr>
            <a:lvl5pPr>
              <a:defRPr sz="1013">
                <a:latin typeface="Futura-Normal" pitchFamily="2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5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2025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7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 b="0">
                <a:latin typeface="Century Gothic" panose="020B0502020202020204" pitchFamily="34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78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81">
                <a:latin typeface="Century Gothic" panose="020B0502020202020204" pitchFamily="34" charset="0"/>
              </a:defRPr>
            </a:lvl1pPr>
            <a:lvl2pPr>
              <a:defRPr sz="1013">
                <a:latin typeface="Futura-Normal" pitchFamily="2" charset="0"/>
              </a:defRPr>
            </a:lvl2pPr>
            <a:lvl3pPr>
              <a:defRPr sz="844">
                <a:latin typeface="Futura-Normal" pitchFamily="2" charset="0"/>
              </a:defRPr>
            </a:lvl3pPr>
            <a:lvl4pPr>
              <a:defRPr sz="760">
                <a:latin typeface="Futura-Normal" pitchFamily="2" charset="0"/>
              </a:defRPr>
            </a:lvl4pPr>
            <a:lvl5pPr>
              <a:defRPr sz="760">
                <a:latin typeface="Futura-Normal" pitchFamily="2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9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1519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24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3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029200"/>
            <a:ext cx="5356645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200000"/>
              </a:lnSpc>
              <a:defRPr sz="900"/>
            </a:lvl1pPr>
          </a:lstStyle>
          <a:p>
            <a:pPr lvl="0"/>
            <a:r>
              <a:rPr lang="en-US" dirty="0" smtClean="0"/>
              <a:t>Clicks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39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029200"/>
            <a:ext cx="5356645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200000"/>
              </a:lnSpc>
              <a:defRPr sz="1200"/>
            </a:lvl1pPr>
          </a:lstStyle>
          <a:p>
            <a:pPr lvl="0"/>
            <a:r>
              <a:rPr lang="en-US" dirty="0" smtClean="0"/>
              <a:t>Clicks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93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02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1016000" y="2514600"/>
            <a:ext cx="10566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987845" y="2537552"/>
            <a:ext cx="10566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029200"/>
            <a:ext cx="5356645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200000"/>
              </a:lnSpc>
              <a:defRPr sz="900"/>
            </a:lvl1pPr>
          </a:lstStyle>
          <a:p>
            <a:pPr lvl="0"/>
            <a:r>
              <a:rPr lang="en-US" dirty="0"/>
              <a:t>Clicks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636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257175" indent="-257175">
              <a:buSzPct val="50000"/>
              <a:buFont typeface="Wingdings 3" panose="05040102010807070707" pitchFamily="18" charset="2"/>
              <a:buChar char=""/>
              <a:defRPr sz="1800">
                <a:latin typeface="Century Gothic" panose="020B0502020202020204" pitchFamily="34" charset="0"/>
              </a:defRPr>
            </a:lvl1pPr>
            <a:lvl2pPr marL="557213" indent="-214313">
              <a:buSzPct val="50000"/>
              <a:buFont typeface="Wingdings 3" panose="05040102010807070707" pitchFamily="18" charset="2"/>
              <a:buChar char=""/>
              <a:defRPr sz="1800">
                <a:latin typeface="Century Gothic" panose="020B0502020202020204" pitchFamily="34" charset="0"/>
              </a:defRPr>
            </a:lvl2pPr>
            <a:lvl3pPr marL="857250" indent="-171450">
              <a:buSzPct val="80000"/>
              <a:buFont typeface="Century Gothic" panose="020B0502020202020204" pitchFamily="34" charset="0"/>
              <a:buChar char="•"/>
              <a:defRPr sz="1800">
                <a:latin typeface="Century Gothic" panose="020B0502020202020204" pitchFamily="34" charset="0"/>
              </a:defRPr>
            </a:lvl3pPr>
            <a:lvl4pPr marL="1200150" indent="-171450">
              <a:buSzPct val="80000"/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4pPr>
            <a:lvl5pPr marL="1543050" indent="-171450">
              <a:buSzPct val="50000"/>
              <a:buFont typeface="Wingdings 3" panose="05040102010807070707" pitchFamily="18" charset="2"/>
              <a:buChar char="u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665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latin typeface="Century Gothic" panose="020B0502020202020204" pitchFamily="34" charset="0"/>
              </a:defRPr>
            </a:lvl1pPr>
            <a:lvl2pPr>
              <a:defRPr sz="1800">
                <a:latin typeface="Futura-Normal" pitchFamily="2" charset="0"/>
              </a:defRPr>
            </a:lvl2pPr>
            <a:lvl3pPr>
              <a:defRPr sz="1500">
                <a:latin typeface="Futura-Normal" pitchFamily="2" charset="0"/>
              </a:defRPr>
            </a:lvl3pPr>
            <a:lvl4pPr>
              <a:defRPr sz="1350">
                <a:latin typeface="Futura-Normal" pitchFamily="2" charset="0"/>
              </a:defRPr>
            </a:lvl4pPr>
            <a:lvl5pPr>
              <a:defRPr sz="1350">
                <a:latin typeface="Futura-Normal" pitchFamily="2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insert 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572362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257175" indent="-257175">
              <a:buSzPct val="50000"/>
              <a:buFont typeface="Wingdings 3" panose="05040102010807070707" pitchFamily="18" charset="2"/>
              <a:buChar char=""/>
              <a:defRPr sz="1800">
                <a:latin typeface="Century Gothic" panose="020B0502020202020204" pitchFamily="34" charset="0"/>
              </a:defRPr>
            </a:lvl1pPr>
            <a:lvl2pPr marL="557213" indent="-214313">
              <a:buSzPct val="50000"/>
              <a:buFont typeface="Wingdings 3" panose="05040102010807070707" pitchFamily="18" charset="2"/>
              <a:buChar char=""/>
              <a:defRPr sz="1800">
                <a:latin typeface="Century Gothic" panose="020B0502020202020204" pitchFamily="34" charset="0"/>
              </a:defRPr>
            </a:lvl2pPr>
            <a:lvl3pPr marL="857250" indent="-171450">
              <a:buSzPct val="80000"/>
              <a:buFont typeface="Century Gothic" panose="020B0502020202020204" pitchFamily="34" charset="0"/>
              <a:buChar char="•"/>
              <a:defRPr sz="1800">
                <a:latin typeface="Century Gothic" panose="020B0502020202020204" pitchFamily="34" charset="0"/>
              </a:defRPr>
            </a:lvl3pPr>
            <a:lvl4pPr marL="1200150" indent="-171450">
              <a:buSzPct val="80000"/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4pPr>
            <a:lvl5pPr marL="1543050" indent="-171450">
              <a:buSzPct val="50000"/>
              <a:buFont typeface="Wingdings 3" panose="05040102010807070707" pitchFamily="18" charset="2"/>
              <a:buChar char="u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2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latin typeface="Century Gothic" panose="020B0502020202020204" pitchFamily="34" charset="0"/>
              </a:defRPr>
            </a:lvl1pPr>
            <a:lvl2pPr>
              <a:defRPr sz="1800">
                <a:latin typeface="Futura-Normal" pitchFamily="2" charset="0"/>
              </a:defRPr>
            </a:lvl2pPr>
            <a:lvl3pPr>
              <a:defRPr sz="1500">
                <a:latin typeface="Futura-Normal" pitchFamily="2" charset="0"/>
              </a:defRPr>
            </a:lvl3pPr>
            <a:lvl4pPr>
              <a:defRPr sz="1350">
                <a:latin typeface="Futura-Normal" pitchFamily="2" charset="0"/>
              </a:defRPr>
            </a:lvl4pPr>
            <a:lvl5pPr>
              <a:defRPr sz="1350">
                <a:latin typeface="Futura-Normal" pitchFamily="2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7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latin typeface="Century Gothic" panose="020B0502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22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8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1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17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94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7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9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44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029200"/>
            <a:ext cx="5356645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200000"/>
              </a:lnSpc>
              <a:defRPr sz="1200"/>
            </a:lvl1pPr>
          </a:lstStyle>
          <a:p>
            <a:pPr lvl="0"/>
            <a:r>
              <a:rPr lang="en-US" dirty="0" smtClean="0"/>
              <a:t>Clicks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7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5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6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85" r:id="rId3"/>
    <p:sldLayoutId id="2147483686" r:id="rId4"/>
    <p:sldLayoutId id="2147483689" r:id="rId5"/>
    <p:sldLayoutId id="214748370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AA21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" y="383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" y="4"/>
            <a:ext cx="1218794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812800" y="2362200"/>
            <a:ext cx="107696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2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iming>
    <p:tnLst>
      <p:par>
        <p:cTn id="1" dur="indefinite" restart="never" nodeType="tmRoot"/>
      </p:par>
    </p:tnLst>
  </p:timing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" y="384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6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p:timing>
    <p:tnLst>
      <p:par>
        <p:cTn id="1" dur="indefinite" restart="never" nodeType="tmRoot"/>
      </p:par>
    </p:tnLst>
  </p:timing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" y="3"/>
            <a:ext cx="1218794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812800" y="2362200"/>
            <a:ext cx="107696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1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1" r:id="rId2"/>
    <p:sldLayoutId id="2147483752" r:id="rId3"/>
  </p:sldLayoutIdLst>
  <p:txStyles>
    <p:titleStyle>
      <a:lvl1pPr algn="l" defTabSz="685800" rtl="0" eaLnBrk="1" latinLnBrk="0" hangingPunct="1">
        <a:spcBef>
          <a:spcPct val="0"/>
        </a:spcBef>
        <a:buNone/>
        <a:defRPr sz="3000" b="1" kern="1200">
          <a:solidFill>
            <a:srgbClr val="FAA21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" y="383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3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" y="383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99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0" y="1"/>
            <a:ext cx="1218794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812800" y="2362200"/>
            <a:ext cx="107696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3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3" r:id="rId2"/>
    <p:sldLayoutId id="21474837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" y="381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0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9" r:id="rId3"/>
    <p:sldLayoutId id="2147483683" r:id="rId4"/>
    <p:sldLayoutId id="2147483684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" y="381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7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00" r:id="rId4"/>
    <p:sldLayoutId id="214748370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" y="381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0" y="1"/>
            <a:ext cx="1218794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812800" y="2362200"/>
            <a:ext cx="107696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5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" y="3"/>
            <a:ext cx="1218794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812800" y="2362200"/>
            <a:ext cx="107696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9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" y="383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" y="383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65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1" y="1590868"/>
            <a:ext cx="10972800" cy="1143000"/>
          </a:xfrm>
        </p:spPr>
        <p:txBody>
          <a:bodyPr/>
          <a:lstStyle/>
          <a:p>
            <a:pPr algn="l"/>
            <a:r>
              <a:rPr lang="en-US" sz="4000" b="1" dirty="0" smtClean="0">
                <a:latin typeface="Century Gothic" panose="020B0502020202020204" pitchFamily="34" charset="0"/>
              </a:rPr>
              <a:t>Mobility On Demand Pilot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90335" y="4654144"/>
            <a:ext cx="9301465" cy="1643743"/>
          </a:xfrm>
        </p:spPr>
        <p:txBody>
          <a:bodyPr>
            <a:normAutofit/>
          </a:bodyPr>
          <a:lstStyle/>
          <a:p>
            <a:pPr marL="400050" lvl="1" indent="0" algn="r"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Des Moines Area MPO Environmental Roundtable</a:t>
            </a:r>
            <a:endParaRPr lang="en-US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00050" lvl="1" indent="0" algn="r">
              <a:buNone/>
            </a:pPr>
            <a:r>
              <a:rPr lang="en-US" sz="1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Luis Montoya, Planning and Development Manager</a:t>
            </a:r>
          </a:p>
          <a:p>
            <a:pPr marL="400050" lvl="1" indent="0" algn="r">
              <a:buNone/>
            </a:pPr>
            <a:r>
              <a:rPr lang="en-US" sz="1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Tuesday, </a:t>
            </a:r>
            <a:r>
              <a:rPr lang="en-US" sz="1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December 10 </a:t>
            </a:r>
            <a:r>
              <a:rPr lang="en-US" sz="1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2019</a:t>
            </a:r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89" y="450605"/>
            <a:ext cx="1553311" cy="9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22399" y="1028703"/>
            <a:ext cx="9855200" cy="990599"/>
          </a:xfrm>
        </p:spPr>
        <p:txBody>
          <a:bodyPr/>
          <a:lstStyle/>
          <a:p>
            <a:r>
              <a:rPr lang="en-US" sz="3600" dirty="0" smtClean="0"/>
              <a:t>How </a:t>
            </a:r>
            <a:r>
              <a:rPr lang="en-US" sz="3600" dirty="0" smtClean="0"/>
              <a:t>it works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22399" y="1861042"/>
            <a:ext cx="5723989" cy="522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1" indent="-257175">
              <a:spcBef>
                <a:spcPts val="450"/>
              </a:spcBef>
              <a:spcAft>
                <a:spcPts val="6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defRPr/>
            </a:pPr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Customers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can choose to be transported by Uber or a local </a:t>
            </a:r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taxi</a:t>
            </a:r>
          </a:p>
          <a:p>
            <a:pPr marL="257175" lvl="1" indent="-257175">
              <a:spcBef>
                <a:spcPts val="450"/>
              </a:spcBef>
              <a:spcAft>
                <a:spcPts val="6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defRPr/>
            </a:pPr>
            <a:r>
              <a:rPr lang="en-US" sz="24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Customers can book a trip in Uber app or by calling DART customer service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571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Customers can access Uber vouchers online, by email, and via QR code at select bus stops  </a:t>
            </a:r>
          </a:p>
          <a:p>
            <a:pPr marL="2571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Customers requiring a wheelchair lift will be transported by DART</a:t>
            </a:r>
          </a:p>
          <a:p>
            <a:pPr marL="2571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200"/>
              </a:spcAft>
              <a:buClr>
                <a:srgbClr val="F79646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06" y="2350415"/>
            <a:ext cx="4392890" cy="29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Opportunities to Learn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541033" y="2162589"/>
            <a:ext cx="415638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1" indent="-257175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ADA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Accessibility</a:t>
            </a:r>
          </a:p>
          <a:p>
            <a:pPr marL="257175" marR="0" lvl="1" indent="-257175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Technology Integration</a:t>
            </a:r>
          </a:p>
          <a:p>
            <a:pPr marL="257175" marR="0" lvl="1" indent="-257175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Data sharing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57175" lvl="1" indent="-257175" defTabSz="685800">
              <a:spcBef>
                <a:spcPts val="450"/>
              </a:spcBef>
              <a:spcAft>
                <a:spcPts val="45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defRPr/>
            </a:pPr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Pricing</a:t>
            </a:r>
          </a:p>
          <a:p>
            <a:pPr marL="257175" lvl="1" indent="-257175" defTabSz="685800">
              <a:spcBef>
                <a:spcPts val="450"/>
              </a:spcBef>
              <a:spcAft>
                <a:spcPts val="45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defRPr/>
            </a:pPr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Procurement</a:t>
            </a:r>
            <a:endParaRPr lang="en-US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57175" lvl="1" indent="-257175" defTabSz="685800">
              <a:spcBef>
                <a:spcPts val="450"/>
              </a:spcBef>
              <a:spcAft>
                <a:spcPts val="45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defRPr/>
            </a:pPr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Ridership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57175" marR="0" lvl="1" indent="-257175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" name="Picture 2" descr="Image result for uber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56" y="2162589"/>
            <a:ext cx="4197852" cy="27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6515100" cy="43434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1143003"/>
            <a:ext cx="36572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1" y="3810000"/>
            <a:ext cx="5346654" cy="3566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0569" y="31529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THANK YOU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114800"/>
            <a:ext cx="4114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44" y="4114800"/>
            <a:ext cx="3961356" cy="2740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964" y="1356291"/>
            <a:ext cx="4137764" cy="2758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4"/>
          <a:stretch/>
        </p:blipFill>
        <p:spPr>
          <a:xfrm>
            <a:off x="8254912" y="1356291"/>
            <a:ext cx="3937088" cy="2758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56" y="147288"/>
            <a:ext cx="1673731" cy="982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9" y="147288"/>
            <a:ext cx="1673731" cy="982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43201"/>
            <a:ext cx="420624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DART services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79629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12293600" cy="6915150"/>
          </a:xfrm>
        </p:spPr>
      </p:pic>
    </p:spTree>
    <p:extLst>
      <p:ext uri="{BB962C8B-B14F-4D97-AF65-F5344CB8AC3E}">
        <p14:creationId xmlns:p14="http://schemas.microsoft.com/office/powerpoint/2010/main" val="41755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70" y="2667000"/>
            <a:ext cx="3436730" cy="2922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39" y="2745951"/>
            <a:ext cx="3649746" cy="27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583927" cy="27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mobility ecosystem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>
                <a:srgbClr val="FAA21D"/>
              </a:buClr>
            </a:pPr>
            <a:r>
              <a:rPr lang="en-US" dirty="0" smtClean="0"/>
              <a:t>Photos of buses, bikes, walking, scooters, car sharing, </a:t>
            </a:r>
            <a:r>
              <a:rPr lang="en-US" dirty="0" err="1" smtClean="0"/>
              <a:t>uber</a:t>
            </a:r>
            <a:r>
              <a:rPr lang="en-US" dirty="0" smtClean="0"/>
              <a:t>/</a:t>
            </a:r>
            <a:r>
              <a:rPr lang="en-US" dirty="0" err="1" smtClean="0"/>
              <a:t>lyft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26920"/>
            <a:ext cx="11560081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 Technology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0" y="2240280"/>
            <a:ext cx="723568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Transportation Services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t="4678" r="18764" b="31219"/>
          <a:stretch/>
        </p:blipFill>
        <p:spPr>
          <a:xfrm>
            <a:off x="2204894" y="1981200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584" y="4391526"/>
            <a:ext cx="2707316" cy="2314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t="8889" r="14169" b="6666"/>
          <a:stretch/>
        </p:blipFill>
        <p:spPr>
          <a:xfrm>
            <a:off x="7391400" y="1671427"/>
            <a:ext cx="2903166" cy="2595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35" y="4391526"/>
            <a:ext cx="3344159" cy="22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2286000"/>
            <a:ext cx="9144000" cy="662848"/>
          </a:xfrm>
        </p:spPr>
        <p:txBody>
          <a:bodyPr/>
          <a:lstStyle/>
          <a:p>
            <a:r>
              <a:rPr lang="en-US" sz="2800" b="1" dirty="0" smtClean="0"/>
              <a:t>Flex Connect</a:t>
            </a:r>
          </a:p>
          <a:p>
            <a:r>
              <a:rPr lang="en-US" sz="2800" b="1" dirty="0" smtClean="0"/>
              <a:t>Mobility on Demand Pilot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6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96565" y="1050724"/>
            <a:ext cx="9855200" cy="990599"/>
          </a:xfrm>
        </p:spPr>
        <p:txBody>
          <a:bodyPr/>
          <a:lstStyle/>
          <a:p>
            <a:r>
              <a:rPr lang="en-US" sz="3600" dirty="0" smtClean="0"/>
              <a:t>Service Overview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2053103"/>
            <a:ext cx="6487761" cy="45166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714375" lvl="2" indent="-257175">
              <a:spcBef>
                <a:spcPts val="450"/>
              </a:spcBef>
              <a:spcAft>
                <a:spcPts val="12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Trips must start or end at one of three DART bus stops:</a:t>
            </a:r>
          </a:p>
          <a:p>
            <a:pPr marL="1100137" lvl="3" indent="-342900">
              <a:spcBef>
                <a:spcPts val="450"/>
              </a:spcBef>
              <a:spcAft>
                <a:spcPts val="450"/>
              </a:spcAft>
              <a:buClr>
                <a:srgbClr val="F79646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Gloria Dei Park and Ride (Route 93)</a:t>
            </a:r>
          </a:p>
          <a:p>
            <a:pPr marL="1100137" lvl="3" indent="-342900">
              <a:spcBef>
                <a:spcPts val="450"/>
              </a:spcBef>
              <a:spcAft>
                <a:spcPts val="450"/>
              </a:spcAft>
              <a:buClr>
                <a:srgbClr val="F79646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Buccaneer Arena (Route 92)</a:t>
            </a:r>
          </a:p>
          <a:p>
            <a:pPr marL="1100137" lvl="3" indent="-342900">
              <a:spcBef>
                <a:spcPts val="450"/>
              </a:spcBef>
              <a:spcAft>
                <a:spcPts val="450"/>
              </a:spcAft>
              <a:buClr>
                <a:srgbClr val="F79646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Merle Hay Mall (Routes 5, 14, 16, 50</a:t>
            </a:r>
            <a:r>
              <a:rPr lang="en-US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714375" marR="0" lvl="2" indent="-257175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2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22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Trip must be within pilot service area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714375" marR="0" lvl="2" indent="-257175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2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Program available Monday-Friday, 5:30am-6:30pm</a:t>
            </a:r>
          </a:p>
          <a:p>
            <a:pPr marL="714375" marR="0" lvl="2" indent="-257175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2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Full cost of Flex Connect trip paid by DART, bus fare paid by customer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825" r="12471" b="7629"/>
          <a:stretch/>
        </p:blipFill>
        <p:spPr>
          <a:xfrm>
            <a:off x="6721193" y="1513421"/>
            <a:ext cx="5392252" cy="43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T Extern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RT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T External" id="{A0C029D2-9D46-4BB7-9D6C-10FF63DD4999}" vid="{39A1064F-B135-4B17-8CAE-7445D04FF35F}"/>
    </a:ext>
  </a:extLst>
</a:theme>
</file>

<file path=ppt/theme/theme10.xml><?xml version="1.0" encoding="utf-8"?>
<a:theme xmlns:a="http://schemas.openxmlformats.org/drawingml/2006/main" name="5_Content P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Divider_ 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Content P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Divider_ 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Section Cover">
  <a:themeElements>
    <a:clrScheme name="DART">
      <a:dk1>
        <a:sysClr val="windowText" lastClr="000000"/>
      </a:dk1>
      <a:lt1>
        <a:sysClr val="window" lastClr="FFFFFF"/>
      </a:lt1>
      <a:dk2>
        <a:srgbClr val="500778"/>
      </a:dk2>
      <a:lt2>
        <a:srgbClr val="EEECE1"/>
      </a:lt2>
      <a:accent1>
        <a:srgbClr val="FFA300"/>
      </a:accent1>
      <a:accent2>
        <a:srgbClr val="78BE20"/>
      </a:accent2>
      <a:accent3>
        <a:srgbClr val="54585A"/>
      </a:accent3>
      <a:accent4>
        <a:srgbClr val="0085CA"/>
      </a:accent4>
      <a:accent5>
        <a:srgbClr val="FBBA5B"/>
      </a:accent5>
      <a:accent6>
        <a:srgbClr val="A5D585"/>
      </a:accent6>
      <a:hlink>
        <a:srgbClr val="522A73"/>
      </a:hlink>
      <a:folHlink>
        <a:srgbClr val="522A73"/>
      </a:folHlink>
    </a:clrScheme>
    <a:fontScheme name="DART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Content Page">
  <a:themeElements>
    <a:clrScheme name="DART">
      <a:dk1>
        <a:sysClr val="windowText" lastClr="000000"/>
      </a:dk1>
      <a:lt1>
        <a:sysClr val="window" lastClr="FFFFFF"/>
      </a:lt1>
      <a:dk2>
        <a:srgbClr val="500778"/>
      </a:dk2>
      <a:lt2>
        <a:srgbClr val="EEECE1"/>
      </a:lt2>
      <a:accent1>
        <a:srgbClr val="FFA300"/>
      </a:accent1>
      <a:accent2>
        <a:srgbClr val="78BE20"/>
      </a:accent2>
      <a:accent3>
        <a:srgbClr val="54585A"/>
      </a:accent3>
      <a:accent4>
        <a:srgbClr val="0085CA"/>
      </a:accent4>
      <a:accent5>
        <a:srgbClr val="FBBA5B"/>
      </a:accent5>
      <a:accent6>
        <a:srgbClr val="A5D585"/>
      </a:accent6>
      <a:hlink>
        <a:srgbClr val="522A73"/>
      </a:hlink>
      <a:folHlink>
        <a:srgbClr val="522A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_ 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 P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tent Page">
  <a:themeElements>
    <a:clrScheme name="DART">
      <a:dk1>
        <a:sysClr val="windowText" lastClr="000000"/>
      </a:dk1>
      <a:lt1>
        <a:sysClr val="window" lastClr="FFFFFF"/>
      </a:lt1>
      <a:dk2>
        <a:srgbClr val="500778"/>
      </a:dk2>
      <a:lt2>
        <a:srgbClr val="EEECE1"/>
      </a:lt2>
      <a:accent1>
        <a:srgbClr val="FFA300"/>
      </a:accent1>
      <a:accent2>
        <a:srgbClr val="78BE20"/>
      </a:accent2>
      <a:accent3>
        <a:srgbClr val="54585A"/>
      </a:accent3>
      <a:accent4>
        <a:srgbClr val="0085CA"/>
      </a:accent4>
      <a:accent5>
        <a:srgbClr val="FBBA5B"/>
      </a:accent5>
      <a:accent6>
        <a:srgbClr val="A5D585"/>
      </a:accent6>
      <a:hlink>
        <a:srgbClr val="522A73"/>
      </a:hlink>
      <a:folHlink>
        <a:srgbClr val="522A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ivider_ 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ivider_ 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ontent P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9F3D3B329ABD4CA89FE911B53E39FF" ma:contentTypeVersion="0" ma:contentTypeDescription="Create a new document." ma:contentTypeScope="" ma:versionID="5f8db4e477a0b98c15bbe9014f5820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0A3449-1AAC-4A8F-B730-D1DCC5464E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FA5B13-1F43-4FF8-9113-F56BEF8A9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D761E1-BA2F-4C53-AF1D-F2FC8DCBC9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</Template>
  <TotalTime>2887</TotalTime>
  <Words>250</Words>
  <Application>Microsoft Office PowerPoint</Application>
  <PresentationFormat>Widescreen</PresentationFormat>
  <Paragraphs>46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Franklin Gothic Book</vt:lpstr>
      <vt:lpstr>Futura-Normal</vt:lpstr>
      <vt:lpstr>Times New Roman</vt:lpstr>
      <vt:lpstr>Wingdings 3</vt:lpstr>
      <vt:lpstr>DART External</vt:lpstr>
      <vt:lpstr>Divider_ End</vt:lpstr>
      <vt:lpstr>Content Page</vt:lpstr>
      <vt:lpstr>1_Content Page</vt:lpstr>
      <vt:lpstr>2_Content Page</vt:lpstr>
      <vt:lpstr>1_Divider_ End</vt:lpstr>
      <vt:lpstr>2_Divider_ End</vt:lpstr>
      <vt:lpstr>3_Content Page</vt:lpstr>
      <vt:lpstr>4_Content Page</vt:lpstr>
      <vt:lpstr>5_Content Page</vt:lpstr>
      <vt:lpstr>4_Divider_ End</vt:lpstr>
      <vt:lpstr>6_Content Page</vt:lpstr>
      <vt:lpstr>3_Divider_ End</vt:lpstr>
      <vt:lpstr>1_Section Cover</vt:lpstr>
      <vt:lpstr>7_Content Page</vt:lpstr>
      <vt:lpstr>8_Content Page</vt:lpstr>
      <vt:lpstr>Mobility On Demand Pilot</vt:lpstr>
      <vt:lpstr>DART services</vt:lpstr>
      <vt:lpstr>PowerPoint Presentation</vt:lpstr>
      <vt:lpstr>Challenges</vt:lpstr>
      <vt:lpstr>New mobility ecosystem</vt:lpstr>
      <vt:lpstr>Transit Technology</vt:lpstr>
      <vt:lpstr>Transportation Services</vt:lpstr>
      <vt:lpstr>PowerPoint Presentation</vt:lpstr>
      <vt:lpstr>Service Overview</vt:lpstr>
      <vt:lpstr>How it works</vt:lpstr>
      <vt:lpstr>Opportunities to Learn</vt:lpstr>
      <vt:lpstr>Looking ahead</vt:lpstr>
      <vt:lpstr>PowerPoint Presentation</vt:lpstr>
    </vt:vector>
  </TitlesOfParts>
  <Company>Des Moines Area Regional Transit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Linkenmeyer, Madison</dc:creator>
  <cp:lastModifiedBy>Montoya, Luis</cp:lastModifiedBy>
  <cp:revision>211</cp:revision>
  <cp:lastPrinted>2018-09-20T19:58:46Z</cp:lastPrinted>
  <dcterms:created xsi:type="dcterms:W3CDTF">2017-09-12T21:06:23Z</dcterms:created>
  <dcterms:modified xsi:type="dcterms:W3CDTF">2019-12-09T18:17:14Z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0x010100DB9F3D3B329ABD4CA89FE911B53E39FF</vt:lpwstr>
  </property>
</Properties>
</file>